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removePersonalInfoOnSave="1" saveSubsetFonts="1">
  <p:sldMasterIdLst>
    <p:sldMasterId id="2147483652" r:id="rId1"/>
  </p:sldMasterIdLst>
  <p:notesMasterIdLst>
    <p:notesMasterId r:id="rId44"/>
  </p:notesMasterIdLst>
  <p:handoutMasterIdLst>
    <p:handoutMasterId r:id="rId45"/>
  </p:handoutMasterIdLst>
  <p:sldIdLst>
    <p:sldId id="535" r:id="rId2"/>
    <p:sldId id="487" r:id="rId3"/>
    <p:sldId id="539" r:id="rId4"/>
    <p:sldId id="541" r:id="rId5"/>
    <p:sldId id="600" r:id="rId6"/>
    <p:sldId id="601" r:id="rId7"/>
    <p:sldId id="598" r:id="rId8"/>
    <p:sldId id="611" r:id="rId9"/>
    <p:sldId id="621" r:id="rId10"/>
    <p:sldId id="596" r:id="rId11"/>
    <p:sldId id="571" r:id="rId12"/>
    <p:sldId id="553" r:id="rId13"/>
    <p:sldId id="637" r:id="rId14"/>
    <p:sldId id="542" r:id="rId15"/>
    <p:sldId id="543" r:id="rId16"/>
    <p:sldId id="545" r:id="rId17"/>
    <p:sldId id="560" r:id="rId18"/>
    <p:sldId id="622" r:id="rId19"/>
    <p:sldId id="561" r:id="rId20"/>
    <p:sldId id="607" r:id="rId21"/>
    <p:sldId id="608" r:id="rId22"/>
    <p:sldId id="572" r:id="rId23"/>
    <p:sldId id="614" r:id="rId24"/>
    <p:sldId id="609" r:id="rId25"/>
    <p:sldId id="610" r:id="rId26"/>
    <p:sldId id="574" r:id="rId27"/>
    <p:sldId id="624" r:id="rId28"/>
    <p:sldId id="625" r:id="rId29"/>
    <p:sldId id="626" r:id="rId30"/>
    <p:sldId id="628" r:id="rId31"/>
    <p:sldId id="629" r:id="rId32"/>
    <p:sldId id="630" r:id="rId33"/>
    <p:sldId id="631" r:id="rId34"/>
    <p:sldId id="627" r:id="rId35"/>
    <p:sldId id="632" r:id="rId36"/>
    <p:sldId id="633" r:id="rId37"/>
    <p:sldId id="634" r:id="rId38"/>
    <p:sldId id="635" r:id="rId39"/>
    <p:sldId id="636" r:id="rId40"/>
    <p:sldId id="540" r:id="rId41"/>
    <p:sldId id="554" r:id="rId42"/>
    <p:sldId id="565" r:id="rId43"/>
  </p:sldIdLst>
  <p:sldSz cx="9144000" cy="6858000" type="screen4x3"/>
  <p:notesSz cx="6805613" cy="9939338"/>
  <p:defaultTextStyle>
    <a:defPPr>
      <a:defRPr lang="ja-JP"/>
    </a:defPPr>
    <a:lvl1pPr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1pPr>
    <a:lvl2pPr marL="4572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2pPr>
    <a:lvl3pPr marL="9144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3pPr>
    <a:lvl4pPr marL="13716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4pPr>
    <a:lvl5pPr marL="18288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5pPr>
    <a:lvl6pPr marL="22860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6pPr>
    <a:lvl7pPr marL="27432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7pPr>
    <a:lvl8pPr marL="32004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8pPr>
    <a:lvl9pPr marL="36576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9pPr>
  </p:defaultTextStyle>
  <p:extLst>
    <p:ext uri="{EFAFB233-063F-42B5-8137-9DF3F51BA10A}">
      <p15:sldGuideLst xmlns:p15="http://schemas.microsoft.com/office/powerpoint/2012/main">
        <p15:guide id="1" orient="horz" pos="4065">
          <p15:clr>
            <a:srgbClr val="A4A3A4"/>
          </p15:clr>
        </p15:guide>
        <p15:guide id="2" orient="horz" pos="551">
          <p15:clr>
            <a:srgbClr val="A4A3A4"/>
          </p15:clr>
        </p15:guide>
        <p15:guide id="3" pos="5641">
          <p15:clr>
            <a:srgbClr val="A4A3A4"/>
          </p15:clr>
        </p15:guide>
        <p15:guide id="4" pos="122">
          <p15:clr>
            <a:srgbClr val="A4A3A4"/>
          </p15:clr>
        </p15:guide>
        <p15:guide id="5" pos="2880">
          <p15:clr>
            <a:srgbClr val="A4A3A4"/>
          </p15:clr>
        </p15:guide>
      </p15:sldGuideLst>
    </p:ext>
    <p:ext uri="{2D200454-40CA-4A62-9FC3-DE9A4176ACB9}">
      <p15:notesGuideLst xmlns:p15="http://schemas.microsoft.com/office/powerpoint/2012/main">
        <p15:guide id="1" orient="horz" pos="3130">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66CCFF"/>
    <a:srgbClr val="CC00CC"/>
    <a:srgbClr val="C07000"/>
    <a:srgbClr val="1782DB"/>
    <a:srgbClr val="706ABA"/>
    <a:srgbClr val="1BA12B"/>
    <a:srgbClr val="8B8807"/>
    <a:srgbClr val="E73440"/>
    <a:srgbClr val="7E7D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98" autoAdjust="0"/>
    <p:restoredTop sz="71853" autoAdjust="0"/>
  </p:normalViewPr>
  <p:slideViewPr>
    <p:cSldViewPr showGuides="1">
      <p:cViewPr varScale="1">
        <p:scale>
          <a:sx n="68" d="100"/>
          <a:sy n="68" d="100"/>
        </p:scale>
        <p:origin x="2712" y="200"/>
      </p:cViewPr>
      <p:guideLst>
        <p:guide orient="horz" pos="4065"/>
        <p:guide orient="horz" pos="551"/>
        <p:guide pos="5641"/>
        <p:guide pos="122"/>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75" d="100"/>
        <a:sy n="75" d="100"/>
      </p:scale>
      <p:origin x="0" y="0"/>
    </p:cViewPr>
  </p:sorterViewPr>
  <p:notesViewPr>
    <p:cSldViewPr showGuides="1">
      <p:cViewPr varScale="1">
        <p:scale>
          <a:sx n="52" d="100"/>
          <a:sy n="52" d="100"/>
        </p:scale>
        <p:origin x="-2412" y="-102"/>
      </p:cViewPr>
      <p:guideLst>
        <p:guide orient="horz" pos="3130"/>
        <p:guide pos="214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789F28F-9F3C-4D96-8B47-ADB11A4B0B4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kumimoji="1" lang="ja-JP" altLang="en-US"/>
        </a:p>
      </dgm:t>
    </dgm:pt>
    <dgm:pt modelId="{FEC801F1-966D-445F-AE81-68C8002D8298}">
      <dgm:prSet phldrT="[テキスト]"/>
      <dgm:spPr/>
      <dgm:t>
        <a:bodyPr/>
        <a:lstStyle/>
        <a:p>
          <a:r>
            <a:rPr kumimoji="1" lang="en-US" altLang="ja-JP" dirty="0"/>
            <a:t>NVDIMM-N</a:t>
          </a:r>
          <a:endParaRPr kumimoji="1" lang="ja-JP" altLang="en-US" dirty="0"/>
        </a:p>
      </dgm:t>
    </dgm:pt>
    <dgm:pt modelId="{41A2ECE2-DA57-41FC-950A-6D47D70F6D8F}" type="parTrans" cxnId="{EF60479E-CF5C-4E96-9FCF-03C082FE2837}">
      <dgm:prSet/>
      <dgm:spPr/>
      <dgm:t>
        <a:bodyPr/>
        <a:lstStyle/>
        <a:p>
          <a:endParaRPr kumimoji="1" lang="ja-JP" altLang="en-US"/>
        </a:p>
      </dgm:t>
    </dgm:pt>
    <dgm:pt modelId="{2565D69D-7FD7-438D-819D-67F1013A900C}" type="sibTrans" cxnId="{EF60479E-CF5C-4E96-9FCF-03C082FE2837}">
      <dgm:prSet/>
      <dgm:spPr/>
      <dgm:t>
        <a:bodyPr/>
        <a:lstStyle/>
        <a:p>
          <a:endParaRPr kumimoji="1" lang="ja-JP" altLang="en-US"/>
        </a:p>
      </dgm:t>
    </dgm:pt>
    <dgm:pt modelId="{F10B8BEB-5CB1-4874-9506-F646551C9ED7}">
      <dgm:prSet phldrT="[テキスト]"/>
      <dgm:spPr/>
      <dgm:t>
        <a:bodyPr/>
        <a:lstStyle/>
        <a:p>
          <a:r>
            <a:rPr kumimoji="1" lang="en-US" altLang="ja-JP" dirty="0"/>
            <a:t>DIMM module includes DRAM and NVMEM</a:t>
          </a:r>
          <a:endParaRPr kumimoji="1" lang="ja-JP" altLang="en-US" dirty="0"/>
        </a:p>
      </dgm:t>
    </dgm:pt>
    <dgm:pt modelId="{6D42FA6C-2221-43A2-8923-3FD484AB2E5F}" type="parTrans" cxnId="{77BB1181-151A-45ED-801A-95613F797752}">
      <dgm:prSet/>
      <dgm:spPr/>
      <dgm:t>
        <a:bodyPr/>
        <a:lstStyle/>
        <a:p>
          <a:endParaRPr kumimoji="1" lang="ja-JP" altLang="en-US"/>
        </a:p>
      </dgm:t>
    </dgm:pt>
    <dgm:pt modelId="{6977AB60-723F-4416-9255-E09A6778C553}" type="sibTrans" cxnId="{77BB1181-151A-45ED-801A-95613F797752}">
      <dgm:prSet/>
      <dgm:spPr/>
      <dgm:t>
        <a:bodyPr/>
        <a:lstStyle/>
        <a:p>
          <a:endParaRPr kumimoji="1" lang="ja-JP" altLang="en-US"/>
        </a:p>
      </dgm:t>
    </dgm:pt>
    <dgm:pt modelId="{2F16F08C-8D58-44AC-B4ED-014EADAF0C5B}">
      <dgm:prSet phldrT="[テキスト]"/>
      <dgm:spPr/>
      <dgm:t>
        <a:bodyPr/>
        <a:lstStyle/>
        <a:p>
          <a:r>
            <a:rPr kumimoji="1" lang="en-US" altLang="ja-JP" dirty="0"/>
            <a:t>NVDIMM-F</a:t>
          </a:r>
          <a:endParaRPr kumimoji="1" lang="ja-JP" altLang="en-US" dirty="0"/>
        </a:p>
      </dgm:t>
    </dgm:pt>
    <dgm:pt modelId="{89C0F788-EAB3-4553-81CE-94ED2397ABBE}" type="parTrans" cxnId="{5F180316-0B9D-423D-B2BD-2EBA0BAABF1C}">
      <dgm:prSet/>
      <dgm:spPr/>
      <dgm:t>
        <a:bodyPr/>
        <a:lstStyle/>
        <a:p>
          <a:endParaRPr kumimoji="1" lang="ja-JP" altLang="en-US"/>
        </a:p>
      </dgm:t>
    </dgm:pt>
    <dgm:pt modelId="{C2A46244-314B-4FBB-BCF7-5D4DA5985BD0}" type="sibTrans" cxnId="{5F180316-0B9D-423D-B2BD-2EBA0BAABF1C}">
      <dgm:prSet/>
      <dgm:spPr/>
      <dgm:t>
        <a:bodyPr/>
        <a:lstStyle/>
        <a:p>
          <a:endParaRPr kumimoji="1" lang="ja-JP" altLang="en-US"/>
        </a:p>
      </dgm:t>
    </dgm:pt>
    <dgm:pt modelId="{2F7E7312-9FAB-4C3A-972A-2665116F1F15}">
      <dgm:prSet phldrT="[テキスト]"/>
      <dgm:spPr/>
      <dgm:t>
        <a:bodyPr/>
        <a:lstStyle/>
        <a:p>
          <a:r>
            <a:rPr kumimoji="1" lang="en-US" altLang="ja-JP" dirty="0"/>
            <a:t>Only NVMEM is used</a:t>
          </a:r>
          <a:endParaRPr kumimoji="1" lang="ja-JP" altLang="en-US" dirty="0"/>
        </a:p>
      </dgm:t>
    </dgm:pt>
    <dgm:pt modelId="{A3B21E17-5B22-41FC-B0AE-2AA66BB538E8}" type="parTrans" cxnId="{23E9EDD5-2890-41D4-B968-18D3E134AED4}">
      <dgm:prSet/>
      <dgm:spPr/>
      <dgm:t>
        <a:bodyPr/>
        <a:lstStyle/>
        <a:p>
          <a:endParaRPr kumimoji="1" lang="ja-JP" altLang="en-US"/>
        </a:p>
      </dgm:t>
    </dgm:pt>
    <dgm:pt modelId="{C18D2B91-E132-43C4-BF68-CCAC0224EBC4}" type="sibTrans" cxnId="{23E9EDD5-2890-41D4-B968-18D3E134AED4}">
      <dgm:prSet/>
      <dgm:spPr/>
      <dgm:t>
        <a:bodyPr/>
        <a:lstStyle/>
        <a:p>
          <a:endParaRPr kumimoji="1" lang="ja-JP" altLang="en-US"/>
        </a:p>
      </dgm:t>
    </dgm:pt>
    <dgm:pt modelId="{FEF7A848-D55F-4136-BED1-B8AFC9957046}">
      <dgm:prSet phldrT="[テキスト]"/>
      <dgm:spPr/>
      <dgm:t>
        <a:bodyPr/>
        <a:lstStyle/>
        <a:p>
          <a:r>
            <a:rPr kumimoji="1" lang="en-US" altLang="ja-JP" dirty="0"/>
            <a:t>access like storage</a:t>
          </a:r>
          <a:endParaRPr kumimoji="1" lang="ja-JP" altLang="en-US" dirty="0"/>
        </a:p>
      </dgm:t>
    </dgm:pt>
    <dgm:pt modelId="{1A27E203-5B55-440B-8ABE-A127C51CE51F}" type="parTrans" cxnId="{BD1896F9-7B2D-4F54-BCB0-C4B7F9D9E99A}">
      <dgm:prSet/>
      <dgm:spPr/>
      <dgm:t>
        <a:bodyPr/>
        <a:lstStyle/>
        <a:p>
          <a:endParaRPr kumimoji="1" lang="ja-JP" altLang="en-US"/>
        </a:p>
      </dgm:t>
    </dgm:pt>
    <dgm:pt modelId="{983412F2-C9A9-4DA6-8794-1BFB47DE74B9}" type="sibTrans" cxnId="{BD1896F9-7B2D-4F54-BCB0-C4B7F9D9E99A}">
      <dgm:prSet/>
      <dgm:spPr/>
      <dgm:t>
        <a:bodyPr/>
        <a:lstStyle/>
        <a:p>
          <a:endParaRPr kumimoji="1" lang="ja-JP" altLang="en-US"/>
        </a:p>
      </dgm:t>
    </dgm:pt>
    <dgm:pt modelId="{EB3FF084-B781-416B-9CD8-31D3EA0ACB78}">
      <dgm:prSet phldrT="[テキスト]"/>
      <dgm:spPr/>
      <dgm:t>
        <a:bodyPr/>
        <a:lstStyle/>
        <a:p>
          <a:r>
            <a:rPr kumimoji="1" lang="en-US" altLang="ja-JP" dirty="0"/>
            <a:t>NVDIMM-P</a:t>
          </a:r>
          <a:endParaRPr kumimoji="1" lang="ja-JP" altLang="en-US" dirty="0"/>
        </a:p>
      </dgm:t>
    </dgm:pt>
    <dgm:pt modelId="{CB701D1D-F09C-4655-97EB-A5D75D50D4AE}" type="parTrans" cxnId="{EED0F63E-EC5F-4701-B23D-8778DAA651D8}">
      <dgm:prSet/>
      <dgm:spPr/>
      <dgm:t>
        <a:bodyPr/>
        <a:lstStyle/>
        <a:p>
          <a:endParaRPr kumimoji="1" lang="ja-JP" altLang="en-US"/>
        </a:p>
      </dgm:t>
    </dgm:pt>
    <dgm:pt modelId="{9B183838-DFB2-4126-85C8-471E3298163A}" type="sibTrans" cxnId="{EED0F63E-EC5F-4701-B23D-8778DAA651D8}">
      <dgm:prSet/>
      <dgm:spPr/>
      <dgm:t>
        <a:bodyPr/>
        <a:lstStyle/>
        <a:p>
          <a:endParaRPr kumimoji="1" lang="ja-JP" altLang="en-US"/>
        </a:p>
      </dgm:t>
    </dgm:pt>
    <dgm:pt modelId="{58F2CEB1-28CC-4EC5-992E-7D1EFCA68064}">
      <dgm:prSet phldrT="[テキスト]"/>
      <dgm:spPr/>
      <dgm:t>
        <a:bodyPr/>
        <a:lstStyle/>
        <a:p>
          <a:r>
            <a:rPr kumimoji="1" lang="en-US" altLang="ja-JP" dirty="0"/>
            <a:t>DIMM module includes DRAM and NVMEM</a:t>
          </a:r>
          <a:endParaRPr kumimoji="1" lang="ja-JP" altLang="en-US" dirty="0"/>
        </a:p>
      </dgm:t>
    </dgm:pt>
    <dgm:pt modelId="{A28D4663-871F-428F-AAAA-AC49AF43F44D}" type="parTrans" cxnId="{6BF65E29-7F1B-4A3C-923C-06A7B22F6FD0}">
      <dgm:prSet/>
      <dgm:spPr/>
      <dgm:t>
        <a:bodyPr/>
        <a:lstStyle/>
        <a:p>
          <a:endParaRPr kumimoji="1" lang="ja-JP" altLang="en-US"/>
        </a:p>
      </dgm:t>
    </dgm:pt>
    <dgm:pt modelId="{03532973-B3BD-470A-84D8-EF52819C9F50}" type="sibTrans" cxnId="{6BF65E29-7F1B-4A3C-923C-06A7B22F6FD0}">
      <dgm:prSet/>
      <dgm:spPr/>
      <dgm:t>
        <a:bodyPr/>
        <a:lstStyle/>
        <a:p>
          <a:endParaRPr kumimoji="1" lang="ja-JP" altLang="en-US"/>
        </a:p>
      </dgm:t>
    </dgm:pt>
    <dgm:pt modelId="{EF1FA815-7206-43DB-9565-F2529ADC458C}">
      <dgm:prSet phldrT="[テキスト]"/>
      <dgm:spPr/>
      <dgm:t>
        <a:bodyPr/>
        <a:lstStyle/>
        <a:p>
          <a:r>
            <a:rPr kumimoji="1" lang="en-US" altLang="ja-JP" dirty="0"/>
            <a:t>Amount of RAM is less than NVMEM</a:t>
          </a:r>
          <a:endParaRPr kumimoji="1" lang="ja-JP" altLang="en-US" dirty="0"/>
        </a:p>
      </dgm:t>
    </dgm:pt>
    <dgm:pt modelId="{CED20305-418E-4CBF-9A88-3BB5D82465AB}" type="parTrans" cxnId="{3DF1859A-3D6B-46D1-AB36-C1E494DF5938}">
      <dgm:prSet/>
      <dgm:spPr/>
      <dgm:t>
        <a:bodyPr/>
        <a:lstStyle/>
        <a:p>
          <a:endParaRPr kumimoji="1" lang="ja-JP" altLang="en-US"/>
        </a:p>
      </dgm:t>
    </dgm:pt>
    <dgm:pt modelId="{120E907D-2271-43D9-B2F4-92E27FA11894}" type="sibTrans" cxnId="{3DF1859A-3D6B-46D1-AB36-C1E494DF5938}">
      <dgm:prSet/>
      <dgm:spPr/>
      <dgm:t>
        <a:bodyPr/>
        <a:lstStyle/>
        <a:p>
          <a:endParaRPr kumimoji="1" lang="ja-JP" altLang="en-US"/>
        </a:p>
      </dgm:t>
    </dgm:pt>
    <dgm:pt modelId="{B677C57A-716E-4FAD-8413-DE2966F35C92}">
      <dgm:prSet phldrT="[テキスト]"/>
      <dgm:spPr/>
      <dgm:t>
        <a:bodyPr/>
        <a:lstStyle/>
        <a:p>
          <a:r>
            <a:rPr kumimoji="1" lang="en-US" altLang="ja-JP" dirty="0"/>
            <a:t>Amount of RAM =</a:t>
          </a:r>
          <a:br>
            <a:rPr kumimoji="1" lang="en-US" altLang="ja-JP" dirty="0"/>
          </a:br>
          <a:r>
            <a:rPr kumimoji="1" lang="en-US" altLang="ja-JP" dirty="0"/>
            <a:t>Amount of NVMEM</a:t>
          </a:r>
          <a:endParaRPr kumimoji="1" lang="ja-JP" altLang="en-US" dirty="0"/>
        </a:p>
      </dgm:t>
    </dgm:pt>
    <dgm:pt modelId="{9A50077F-B80C-4458-AE5E-52448AEB9952}" type="parTrans" cxnId="{16681D9A-B4AD-41A3-8E47-DA3916400A23}">
      <dgm:prSet/>
      <dgm:spPr/>
      <dgm:t>
        <a:bodyPr/>
        <a:lstStyle/>
        <a:p>
          <a:endParaRPr kumimoji="1" lang="ja-JP" altLang="en-US"/>
        </a:p>
      </dgm:t>
    </dgm:pt>
    <dgm:pt modelId="{BF3F7CFD-FDF1-4BBE-8718-5D7F55F81383}" type="sibTrans" cxnId="{16681D9A-B4AD-41A3-8E47-DA3916400A23}">
      <dgm:prSet/>
      <dgm:spPr/>
      <dgm:t>
        <a:bodyPr/>
        <a:lstStyle/>
        <a:p>
          <a:endParaRPr kumimoji="1" lang="ja-JP" altLang="en-US"/>
        </a:p>
      </dgm:t>
    </dgm:pt>
    <dgm:pt modelId="{13E12606-DA3D-4FF3-8F63-7663D59FED11}">
      <dgm:prSet phldrT="[テキスト]"/>
      <dgm:spPr/>
      <dgm:t>
        <a:bodyPr/>
        <a:lstStyle/>
        <a:p>
          <a:r>
            <a:rPr kumimoji="1" lang="en-US" altLang="ja-JP" dirty="0"/>
            <a:t>The module includes </a:t>
          </a:r>
          <a:r>
            <a:rPr kumimoji="1" lang="en-US" altLang="ja-JP" dirty="0" err="1"/>
            <a:t>battely</a:t>
          </a:r>
          <a:endParaRPr kumimoji="1" lang="ja-JP" altLang="en-US" dirty="0"/>
        </a:p>
      </dgm:t>
    </dgm:pt>
    <dgm:pt modelId="{3DC209C8-1923-4399-A2A2-DD514375770E}" type="parTrans" cxnId="{54D31DFA-11E0-4EEA-97CB-DFDCBE4ED976}">
      <dgm:prSet/>
      <dgm:spPr/>
      <dgm:t>
        <a:bodyPr/>
        <a:lstStyle/>
        <a:p>
          <a:endParaRPr kumimoji="1" lang="ja-JP" altLang="en-US"/>
        </a:p>
      </dgm:t>
    </dgm:pt>
    <dgm:pt modelId="{246F7F46-66A8-48DF-B3C9-AC98766F1EBF}" type="sibTrans" cxnId="{54D31DFA-11E0-4EEA-97CB-DFDCBE4ED976}">
      <dgm:prSet/>
      <dgm:spPr/>
      <dgm:t>
        <a:bodyPr/>
        <a:lstStyle/>
        <a:p>
          <a:endParaRPr kumimoji="1" lang="ja-JP" altLang="en-US"/>
        </a:p>
      </dgm:t>
    </dgm:pt>
    <dgm:pt modelId="{4A474A63-65FC-40D9-87C4-F8D93D0EBEC0}">
      <dgm:prSet phldrT="[テキスト]"/>
      <dgm:spPr/>
      <dgm:t>
        <a:bodyPr/>
        <a:lstStyle/>
        <a:p>
          <a:r>
            <a:rPr kumimoji="1" lang="en-US" altLang="ja-JP" dirty="0"/>
            <a:t>Backup to NVMEM at Power down</a:t>
          </a:r>
          <a:endParaRPr kumimoji="1" lang="ja-JP" altLang="en-US" dirty="0"/>
        </a:p>
      </dgm:t>
    </dgm:pt>
    <dgm:pt modelId="{9823908E-872D-4DB3-AEAA-BA53B2CC994F}" type="parTrans" cxnId="{29D3C62A-5C3C-49C8-8087-FB3F9F10702E}">
      <dgm:prSet/>
      <dgm:spPr/>
      <dgm:t>
        <a:bodyPr/>
        <a:lstStyle/>
        <a:p>
          <a:endParaRPr kumimoji="1" lang="ja-JP" altLang="en-US"/>
        </a:p>
      </dgm:t>
    </dgm:pt>
    <dgm:pt modelId="{1A39D6C7-B4CF-4099-9ABD-FB14AB681483}" type="sibTrans" cxnId="{29D3C62A-5C3C-49C8-8087-FB3F9F10702E}">
      <dgm:prSet/>
      <dgm:spPr/>
      <dgm:t>
        <a:bodyPr/>
        <a:lstStyle/>
        <a:p>
          <a:endParaRPr kumimoji="1" lang="ja-JP" altLang="en-US"/>
        </a:p>
      </dgm:t>
    </dgm:pt>
    <dgm:pt modelId="{E56DDF57-9151-4AD1-8DFA-DA29F11DE741}">
      <dgm:prSet phldrT="[テキスト]"/>
      <dgm:spPr/>
      <dgm:t>
        <a:bodyPr/>
        <a:lstStyle/>
        <a:p>
          <a:r>
            <a:rPr kumimoji="1" lang="en-US" altLang="ja-JP" dirty="0"/>
            <a:t>RAM is used as cache</a:t>
          </a:r>
          <a:endParaRPr kumimoji="1" lang="ja-JP" altLang="en-US" dirty="0"/>
        </a:p>
      </dgm:t>
    </dgm:pt>
    <dgm:pt modelId="{B3F25F2E-B44C-4BE4-BD22-E7C396604314}" type="parTrans" cxnId="{69CBEB1C-BD38-4759-B1A9-B1BCD7DD2F0D}">
      <dgm:prSet/>
      <dgm:spPr/>
      <dgm:t>
        <a:bodyPr/>
        <a:lstStyle/>
        <a:p>
          <a:endParaRPr kumimoji="1" lang="ja-JP" altLang="en-US"/>
        </a:p>
      </dgm:t>
    </dgm:pt>
    <dgm:pt modelId="{FCB85682-6A44-4F05-B302-4353D8F30638}" type="sibTrans" cxnId="{69CBEB1C-BD38-4759-B1A9-B1BCD7DD2F0D}">
      <dgm:prSet/>
      <dgm:spPr/>
      <dgm:t>
        <a:bodyPr/>
        <a:lstStyle/>
        <a:p>
          <a:endParaRPr kumimoji="1" lang="ja-JP" altLang="en-US"/>
        </a:p>
      </dgm:t>
    </dgm:pt>
    <dgm:pt modelId="{02D36844-955C-4DAB-9599-F0331CF42CD5}">
      <dgm:prSet phldrT="[テキスト]"/>
      <dgm:spPr/>
      <dgm:t>
        <a:bodyPr/>
        <a:lstStyle/>
        <a:p>
          <a:r>
            <a:rPr kumimoji="1" lang="en-US" altLang="ja-JP" dirty="0"/>
            <a:t>Usually, RAM is used</a:t>
          </a:r>
          <a:endParaRPr kumimoji="1" lang="ja-JP" altLang="en-US" dirty="0"/>
        </a:p>
      </dgm:t>
    </dgm:pt>
    <dgm:pt modelId="{6028C48A-CCF4-4CB7-A232-CDC50B5BF07C}" type="parTrans" cxnId="{692305F1-BD53-4FA2-842E-494DD191FB64}">
      <dgm:prSet/>
      <dgm:spPr/>
      <dgm:t>
        <a:bodyPr/>
        <a:lstStyle/>
        <a:p>
          <a:endParaRPr kumimoji="1" lang="ja-JP" altLang="en-US"/>
        </a:p>
      </dgm:t>
    </dgm:pt>
    <dgm:pt modelId="{86DE0DDE-10E1-4D3D-84F0-64BA8EBA5E6A}" type="sibTrans" cxnId="{692305F1-BD53-4FA2-842E-494DD191FB64}">
      <dgm:prSet/>
      <dgm:spPr/>
      <dgm:t>
        <a:bodyPr/>
        <a:lstStyle/>
        <a:p>
          <a:endParaRPr kumimoji="1" lang="ja-JP" altLang="en-US"/>
        </a:p>
      </dgm:t>
    </dgm:pt>
    <dgm:pt modelId="{3FAF42C3-3262-4849-B75A-49ADC93E4BDE}" type="pres">
      <dgm:prSet presAssocID="{0789F28F-9F3C-4D96-8B47-ADB11A4B0B4B}" presName="Name0" presStyleCnt="0">
        <dgm:presLayoutVars>
          <dgm:dir/>
          <dgm:animLvl val="lvl"/>
          <dgm:resizeHandles val="exact"/>
        </dgm:presLayoutVars>
      </dgm:prSet>
      <dgm:spPr/>
    </dgm:pt>
    <dgm:pt modelId="{4D7614EB-E55C-4E0E-AA40-525B2D4CDC47}" type="pres">
      <dgm:prSet presAssocID="{FEC801F1-966D-445F-AE81-68C8002D8298}" presName="composite" presStyleCnt="0"/>
      <dgm:spPr/>
    </dgm:pt>
    <dgm:pt modelId="{F2B0CB81-62E6-42B4-BAEF-8AFE404B1E0E}" type="pres">
      <dgm:prSet presAssocID="{FEC801F1-966D-445F-AE81-68C8002D8298}" presName="parTx" presStyleLbl="alignNode1" presStyleIdx="0" presStyleCnt="3">
        <dgm:presLayoutVars>
          <dgm:chMax val="0"/>
          <dgm:chPref val="0"/>
          <dgm:bulletEnabled val="1"/>
        </dgm:presLayoutVars>
      </dgm:prSet>
      <dgm:spPr/>
    </dgm:pt>
    <dgm:pt modelId="{32EA5EF0-D01F-4C6C-A681-EC7B7A1169F9}" type="pres">
      <dgm:prSet presAssocID="{FEC801F1-966D-445F-AE81-68C8002D8298}" presName="desTx" presStyleLbl="alignAccFollowNode1" presStyleIdx="0" presStyleCnt="3">
        <dgm:presLayoutVars>
          <dgm:bulletEnabled val="1"/>
        </dgm:presLayoutVars>
      </dgm:prSet>
      <dgm:spPr/>
    </dgm:pt>
    <dgm:pt modelId="{88212DDC-9721-4AAC-83AB-5613C9611E58}" type="pres">
      <dgm:prSet presAssocID="{2565D69D-7FD7-438D-819D-67F1013A900C}" presName="space" presStyleCnt="0"/>
      <dgm:spPr/>
    </dgm:pt>
    <dgm:pt modelId="{D023290D-1158-42EE-9A49-8D3CECA1B6AD}" type="pres">
      <dgm:prSet presAssocID="{2F16F08C-8D58-44AC-B4ED-014EADAF0C5B}" presName="composite" presStyleCnt="0"/>
      <dgm:spPr/>
    </dgm:pt>
    <dgm:pt modelId="{109036EF-A9CA-4E90-AA1C-39FC4161D1A5}" type="pres">
      <dgm:prSet presAssocID="{2F16F08C-8D58-44AC-B4ED-014EADAF0C5B}" presName="parTx" presStyleLbl="alignNode1" presStyleIdx="1" presStyleCnt="3">
        <dgm:presLayoutVars>
          <dgm:chMax val="0"/>
          <dgm:chPref val="0"/>
          <dgm:bulletEnabled val="1"/>
        </dgm:presLayoutVars>
      </dgm:prSet>
      <dgm:spPr/>
    </dgm:pt>
    <dgm:pt modelId="{7FD4B5CA-41F7-407F-B0D0-BD3B48781E8F}" type="pres">
      <dgm:prSet presAssocID="{2F16F08C-8D58-44AC-B4ED-014EADAF0C5B}" presName="desTx" presStyleLbl="alignAccFollowNode1" presStyleIdx="1" presStyleCnt="3" custLinFactNeighborX="-622" custLinFactNeighborY="85">
        <dgm:presLayoutVars>
          <dgm:bulletEnabled val="1"/>
        </dgm:presLayoutVars>
      </dgm:prSet>
      <dgm:spPr/>
    </dgm:pt>
    <dgm:pt modelId="{D34154DA-8F5A-4825-B0DB-B2A306D4D17A}" type="pres">
      <dgm:prSet presAssocID="{C2A46244-314B-4FBB-BCF7-5D4DA5985BD0}" presName="space" presStyleCnt="0"/>
      <dgm:spPr/>
    </dgm:pt>
    <dgm:pt modelId="{62F0C4D3-5188-47F0-8D83-0E5BED25D454}" type="pres">
      <dgm:prSet presAssocID="{EB3FF084-B781-416B-9CD8-31D3EA0ACB78}" presName="composite" presStyleCnt="0"/>
      <dgm:spPr/>
    </dgm:pt>
    <dgm:pt modelId="{718D0DB3-57F3-49A5-B937-3B4FCC4D1397}" type="pres">
      <dgm:prSet presAssocID="{EB3FF084-B781-416B-9CD8-31D3EA0ACB78}" presName="parTx" presStyleLbl="alignNode1" presStyleIdx="2" presStyleCnt="3">
        <dgm:presLayoutVars>
          <dgm:chMax val="0"/>
          <dgm:chPref val="0"/>
          <dgm:bulletEnabled val="1"/>
        </dgm:presLayoutVars>
      </dgm:prSet>
      <dgm:spPr/>
    </dgm:pt>
    <dgm:pt modelId="{765AFA15-37EF-43B1-83EB-4BC656952DD3}" type="pres">
      <dgm:prSet presAssocID="{EB3FF084-B781-416B-9CD8-31D3EA0ACB78}" presName="desTx" presStyleLbl="alignAccFollowNode1" presStyleIdx="2" presStyleCnt="3">
        <dgm:presLayoutVars>
          <dgm:bulletEnabled val="1"/>
        </dgm:presLayoutVars>
      </dgm:prSet>
      <dgm:spPr/>
    </dgm:pt>
  </dgm:ptLst>
  <dgm:cxnLst>
    <dgm:cxn modelId="{5F180316-0B9D-423D-B2BD-2EBA0BAABF1C}" srcId="{0789F28F-9F3C-4D96-8B47-ADB11A4B0B4B}" destId="{2F16F08C-8D58-44AC-B4ED-014EADAF0C5B}" srcOrd="1" destOrd="0" parTransId="{89C0F788-EAB3-4553-81CE-94ED2397ABBE}" sibTransId="{C2A46244-314B-4FBB-BCF7-5D4DA5985BD0}"/>
    <dgm:cxn modelId="{69CBEB1C-BD38-4759-B1A9-B1BCD7DD2F0D}" srcId="{EB3FF084-B781-416B-9CD8-31D3EA0ACB78}" destId="{E56DDF57-9151-4AD1-8DFA-DA29F11DE741}" srcOrd="2" destOrd="0" parTransId="{B3F25F2E-B44C-4BE4-BD22-E7C396604314}" sibTransId="{FCB85682-6A44-4F05-B302-4353D8F30638}"/>
    <dgm:cxn modelId="{6BF65E29-7F1B-4A3C-923C-06A7B22F6FD0}" srcId="{EB3FF084-B781-416B-9CD8-31D3EA0ACB78}" destId="{58F2CEB1-28CC-4EC5-992E-7D1EFCA68064}" srcOrd="0" destOrd="0" parTransId="{A28D4663-871F-428F-AAAA-AC49AF43F44D}" sibTransId="{03532973-B3BD-470A-84D8-EF52819C9F50}"/>
    <dgm:cxn modelId="{B479732A-4763-474B-BF90-DCBAF3B83A1E}" type="presOf" srcId="{0789F28F-9F3C-4D96-8B47-ADB11A4B0B4B}" destId="{3FAF42C3-3262-4849-B75A-49ADC93E4BDE}" srcOrd="0" destOrd="0" presId="urn:microsoft.com/office/officeart/2005/8/layout/hList1"/>
    <dgm:cxn modelId="{29D3C62A-5C3C-49C8-8087-FB3F9F10702E}" srcId="{FEC801F1-966D-445F-AE81-68C8002D8298}" destId="{4A474A63-65FC-40D9-87C4-F8D93D0EBEC0}" srcOrd="4" destOrd="0" parTransId="{9823908E-872D-4DB3-AEAA-BA53B2CC994F}" sibTransId="{1A39D6C7-B4CF-4099-9ABD-FB14AB681483}"/>
    <dgm:cxn modelId="{8775192C-1807-4B65-BAE6-428C3B495A9B}" type="presOf" srcId="{FEF7A848-D55F-4136-BED1-B8AFC9957046}" destId="{7FD4B5CA-41F7-407F-B0D0-BD3B48781E8F}" srcOrd="0" destOrd="1" presId="urn:microsoft.com/office/officeart/2005/8/layout/hList1"/>
    <dgm:cxn modelId="{EED0F63E-EC5F-4701-B23D-8778DAA651D8}" srcId="{0789F28F-9F3C-4D96-8B47-ADB11A4B0B4B}" destId="{EB3FF084-B781-416B-9CD8-31D3EA0ACB78}" srcOrd="2" destOrd="0" parTransId="{CB701D1D-F09C-4655-97EB-A5D75D50D4AE}" sibTransId="{9B183838-DFB2-4126-85C8-471E3298163A}"/>
    <dgm:cxn modelId="{A9B8CC46-AE42-4CBC-AB0B-44E73E7AF8B0}" type="presOf" srcId="{F10B8BEB-5CB1-4874-9506-F646551C9ED7}" destId="{32EA5EF0-D01F-4C6C-A681-EC7B7A1169F9}" srcOrd="0" destOrd="0" presId="urn:microsoft.com/office/officeart/2005/8/layout/hList1"/>
    <dgm:cxn modelId="{19A5AD50-09A6-4AA8-8B58-FA98820A6969}" type="presOf" srcId="{13E12606-DA3D-4FF3-8F63-7663D59FED11}" destId="{32EA5EF0-D01F-4C6C-A681-EC7B7A1169F9}" srcOrd="0" destOrd="2" presId="urn:microsoft.com/office/officeart/2005/8/layout/hList1"/>
    <dgm:cxn modelId="{F8AF8E59-1855-400C-A201-BB2508B5BB28}" type="presOf" srcId="{EF1FA815-7206-43DB-9565-F2529ADC458C}" destId="{765AFA15-37EF-43B1-83EB-4BC656952DD3}" srcOrd="0" destOrd="1" presId="urn:microsoft.com/office/officeart/2005/8/layout/hList1"/>
    <dgm:cxn modelId="{B954756C-D372-4943-8E0A-A0203B0E2819}" type="presOf" srcId="{EB3FF084-B781-416B-9CD8-31D3EA0ACB78}" destId="{718D0DB3-57F3-49A5-B937-3B4FCC4D1397}" srcOrd="0" destOrd="0" presId="urn:microsoft.com/office/officeart/2005/8/layout/hList1"/>
    <dgm:cxn modelId="{3D751A6F-015B-4367-9860-D280EAA02B4F}" type="presOf" srcId="{E56DDF57-9151-4AD1-8DFA-DA29F11DE741}" destId="{765AFA15-37EF-43B1-83EB-4BC656952DD3}" srcOrd="0" destOrd="2" presId="urn:microsoft.com/office/officeart/2005/8/layout/hList1"/>
    <dgm:cxn modelId="{28EEC67B-74BF-4B98-8A08-9A3DEA533E31}" type="presOf" srcId="{4A474A63-65FC-40D9-87C4-F8D93D0EBEC0}" destId="{32EA5EF0-D01F-4C6C-A681-EC7B7A1169F9}" srcOrd="0" destOrd="4" presId="urn:microsoft.com/office/officeart/2005/8/layout/hList1"/>
    <dgm:cxn modelId="{BFBB4F7C-C6CF-44B8-914D-D874D26374DB}" type="presOf" srcId="{B677C57A-716E-4FAD-8413-DE2966F35C92}" destId="{32EA5EF0-D01F-4C6C-A681-EC7B7A1169F9}" srcOrd="0" destOrd="1" presId="urn:microsoft.com/office/officeart/2005/8/layout/hList1"/>
    <dgm:cxn modelId="{77BB1181-151A-45ED-801A-95613F797752}" srcId="{FEC801F1-966D-445F-AE81-68C8002D8298}" destId="{F10B8BEB-5CB1-4874-9506-F646551C9ED7}" srcOrd="0" destOrd="0" parTransId="{6D42FA6C-2221-43A2-8923-3FD484AB2E5F}" sibTransId="{6977AB60-723F-4416-9255-E09A6778C553}"/>
    <dgm:cxn modelId="{E487AF88-B801-425F-9001-FC348434359D}" type="presOf" srcId="{58F2CEB1-28CC-4EC5-992E-7D1EFCA68064}" destId="{765AFA15-37EF-43B1-83EB-4BC656952DD3}" srcOrd="0" destOrd="0" presId="urn:microsoft.com/office/officeart/2005/8/layout/hList1"/>
    <dgm:cxn modelId="{16681D9A-B4AD-41A3-8E47-DA3916400A23}" srcId="{FEC801F1-966D-445F-AE81-68C8002D8298}" destId="{B677C57A-716E-4FAD-8413-DE2966F35C92}" srcOrd="1" destOrd="0" parTransId="{9A50077F-B80C-4458-AE5E-52448AEB9952}" sibTransId="{BF3F7CFD-FDF1-4BBE-8718-5D7F55F81383}"/>
    <dgm:cxn modelId="{3DF1859A-3D6B-46D1-AB36-C1E494DF5938}" srcId="{EB3FF084-B781-416B-9CD8-31D3EA0ACB78}" destId="{EF1FA815-7206-43DB-9565-F2529ADC458C}" srcOrd="1" destOrd="0" parTransId="{CED20305-418E-4CBF-9A88-3BB5D82465AB}" sibTransId="{120E907D-2271-43D9-B2F4-92E27FA11894}"/>
    <dgm:cxn modelId="{EF60479E-CF5C-4E96-9FCF-03C082FE2837}" srcId="{0789F28F-9F3C-4D96-8B47-ADB11A4B0B4B}" destId="{FEC801F1-966D-445F-AE81-68C8002D8298}" srcOrd="0" destOrd="0" parTransId="{41A2ECE2-DA57-41FC-950A-6D47D70F6D8F}" sibTransId="{2565D69D-7FD7-438D-819D-67F1013A900C}"/>
    <dgm:cxn modelId="{AE31A7B2-9E00-4B6A-9E00-388B4D8A0C15}" type="presOf" srcId="{2F7E7312-9FAB-4C3A-972A-2665116F1F15}" destId="{7FD4B5CA-41F7-407F-B0D0-BD3B48781E8F}" srcOrd="0" destOrd="0" presId="urn:microsoft.com/office/officeart/2005/8/layout/hList1"/>
    <dgm:cxn modelId="{23E9EDD5-2890-41D4-B968-18D3E134AED4}" srcId="{2F16F08C-8D58-44AC-B4ED-014EADAF0C5B}" destId="{2F7E7312-9FAB-4C3A-972A-2665116F1F15}" srcOrd="0" destOrd="0" parTransId="{A3B21E17-5B22-41FC-B0AE-2AA66BB538E8}" sibTransId="{C18D2B91-E132-43C4-BF68-CCAC0224EBC4}"/>
    <dgm:cxn modelId="{240190E5-C541-4AE5-8231-F934BD99585B}" type="presOf" srcId="{02D36844-955C-4DAB-9599-F0331CF42CD5}" destId="{32EA5EF0-D01F-4C6C-A681-EC7B7A1169F9}" srcOrd="0" destOrd="3" presId="urn:microsoft.com/office/officeart/2005/8/layout/hList1"/>
    <dgm:cxn modelId="{3F420BEE-DC94-4B10-9618-4E99FDC8916D}" type="presOf" srcId="{2F16F08C-8D58-44AC-B4ED-014EADAF0C5B}" destId="{109036EF-A9CA-4E90-AA1C-39FC4161D1A5}" srcOrd="0" destOrd="0" presId="urn:microsoft.com/office/officeart/2005/8/layout/hList1"/>
    <dgm:cxn modelId="{692305F1-BD53-4FA2-842E-494DD191FB64}" srcId="{FEC801F1-966D-445F-AE81-68C8002D8298}" destId="{02D36844-955C-4DAB-9599-F0331CF42CD5}" srcOrd="3" destOrd="0" parTransId="{6028C48A-CCF4-4CB7-A232-CDC50B5BF07C}" sibTransId="{86DE0DDE-10E1-4D3D-84F0-64BA8EBA5E6A}"/>
    <dgm:cxn modelId="{BD1896F9-7B2D-4F54-BCB0-C4B7F9D9E99A}" srcId="{2F16F08C-8D58-44AC-B4ED-014EADAF0C5B}" destId="{FEF7A848-D55F-4136-BED1-B8AFC9957046}" srcOrd="1" destOrd="0" parTransId="{1A27E203-5B55-440B-8ABE-A127C51CE51F}" sibTransId="{983412F2-C9A9-4DA6-8794-1BFB47DE74B9}"/>
    <dgm:cxn modelId="{54D31DFA-11E0-4EEA-97CB-DFDCBE4ED976}" srcId="{FEC801F1-966D-445F-AE81-68C8002D8298}" destId="{13E12606-DA3D-4FF3-8F63-7663D59FED11}" srcOrd="2" destOrd="0" parTransId="{3DC209C8-1923-4399-A2A2-DD514375770E}" sibTransId="{246F7F46-66A8-48DF-B3C9-AC98766F1EBF}"/>
    <dgm:cxn modelId="{42BFC7FB-926C-461D-B5A1-11A2E9CD3733}" type="presOf" srcId="{FEC801F1-966D-445F-AE81-68C8002D8298}" destId="{F2B0CB81-62E6-42B4-BAEF-8AFE404B1E0E}" srcOrd="0" destOrd="0" presId="urn:microsoft.com/office/officeart/2005/8/layout/hList1"/>
    <dgm:cxn modelId="{B67A35D1-EF8A-429A-B452-18B27C786018}" type="presParOf" srcId="{3FAF42C3-3262-4849-B75A-49ADC93E4BDE}" destId="{4D7614EB-E55C-4E0E-AA40-525B2D4CDC47}" srcOrd="0" destOrd="0" presId="urn:microsoft.com/office/officeart/2005/8/layout/hList1"/>
    <dgm:cxn modelId="{EE84CBB2-9729-4DF8-AB9E-9EAE75F3D22D}" type="presParOf" srcId="{4D7614EB-E55C-4E0E-AA40-525B2D4CDC47}" destId="{F2B0CB81-62E6-42B4-BAEF-8AFE404B1E0E}" srcOrd="0" destOrd="0" presId="urn:microsoft.com/office/officeart/2005/8/layout/hList1"/>
    <dgm:cxn modelId="{911B8B83-CC7E-49B7-BDA1-7519E268A738}" type="presParOf" srcId="{4D7614EB-E55C-4E0E-AA40-525B2D4CDC47}" destId="{32EA5EF0-D01F-4C6C-A681-EC7B7A1169F9}" srcOrd="1" destOrd="0" presId="urn:microsoft.com/office/officeart/2005/8/layout/hList1"/>
    <dgm:cxn modelId="{72EAE55A-7948-45F6-A9A7-978ACC2FBC02}" type="presParOf" srcId="{3FAF42C3-3262-4849-B75A-49ADC93E4BDE}" destId="{88212DDC-9721-4AAC-83AB-5613C9611E58}" srcOrd="1" destOrd="0" presId="urn:microsoft.com/office/officeart/2005/8/layout/hList1"/>
    <dgm:cxn modelId="{BF6C935B-BC8F-4453-A87D-D4A325FC4FC3}" type="presParOf" srcId="{3FAF42C3-3262-4849-B75A-49ADC93E4BDE}" destId="{D023290D-1158-42EE-9A49-8D3CECA1B6AD}" srcOrd="2" destOrd="0" presId="urn:microsoft.com/office/officeart/2005/8/layout/hList1"/>
    <dgm:cxn modelId="{428E963F-1605-4A6C-A041-4CFD803756DA}" type="presParOf" srcId="{D023290D-1158-42EE-9A49-8D3CECA1B6AD}" destId="{109036EF-A9CA-4E90-AA1C-39FC4161D1A5}" srcOrd="0" destOrd="0" presId="urn:microsoft.com/office/officeart/2005/8/layout/hList1"/>
    <dgm:cxn modelId="{E4D7C343-E618-43C3-9176-67260097C52D}" type="presParOf" srcId="{D023290D-1158-42EE-9A49-8D3CECA1B6AD}" destId="{7FD4B5CA-41F7-407F-B0D0-BD3B48781E8F}" srcOrd="1" destOrd="0" presId="urn:microsoft.com/office/officeart/2005/8/layout/hList1"/>
    <dgm:cxn modelId="{1EF02810-52DF-49CB-B427-5091A1CE8A66}" type="presParOf" srcId="{3FAF42C3-3262-4849-B75A-49ADC93E4BDE}" destId="{D34154DA-8F5A-4825-B0DB-B2A306D4D17A}" srcOrd="3" destOrd="0" presId="urn:microsoft.com/office/officeart/2005/8/layout/hList1"/>
    <dgm:cxn modelId="{CC655312-BF78-48A3-AEFE-549AFA00D9BD}" type="presParOf" srcId="{3FAF42C3-3262-4849-B75A-49ADC93E4BDE}" destId="{62F0C4D3-5188-47F0-8D83-0E5BED25D454}" srcOrd="4" destOrd="0" presId="urn:microsoft.com/office/officeart/2005/8/layout/hList1"/>
    <dgm:cxn modelId="{FBC6373B-06D9-48D2-86D0-7BF9055F8C66}" type="presParOf" srcId="{62F0C4D3-5188-47F0-8D83-0E5BED25D454}" destId="{718D0DB3-57F3-49A5-B937-3B4FCC4D1397}" srcOrd="0" destOrd="0" presId="urn:microsoft.com/office/officeart/2005/8/layout/hList1"/>
    <dgm:cxn modelId="{621A49B6-0133-48CD-915D-9246CF2401D2}" type="presParOf" srcId="{62F0C4D3-5188-47F0-8D83-0E5BED25D454}" destId="{765AFA15-37EF-43B1-83EB-4BC656952DD3}"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B0CB81-62E6-42B4-BAEF-8AFE404B1E0E}">
      <dsp:nvSpPr>
        <dsp:cNvPr id="0" name=""/>
        <dsp:cNvSpPr/>
      </dsp:nvSpPr>
      <dsp:spPr>
        <a:xfrm>
          <a:off x="2647" y="51865"/>
          <a:ext cx="2581579" cy="4896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kumimoji="1" lang="en-US" altLang="ja-JP" sz="1700" kern="1200" dirty="0"/>
            <a:t>NVDIMM-N</a:t>
          </a:r>
          <a:endParaRPr kumimoji="1" lang="ja-JP" altLang="en-US" sz="1700" kern="1200" dirty="0"/>
        </a:p>
      </dsp:txBody>
      <dsp:txXfrm>
        <a:off x="2647" y="51865"/>
        <a:ext cx="2581579" cy="489600"/>
      </dsp:txXfrm>
    </dsp:sp>
    <dsp:sp modelId="{32EA5EF0-D01F-4C6C-A681-EC7B7A1169F9}">
      <dsp:nvSpPr>
        <dsp:cNvPr id="0" name=""/>
        <dsp:cNvSpPr/>
      </dsp:nvSpPr>
      <dsp:spPr>
        <a:xfrm>
          <a:off x="2647" y="541465"/>
          <a:ext cx="2581579" cy="242658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kumimoji="1" lang="en-US" altLang="ja-JP" sz="1700" kern="1200" dirty="0"/>
            <a:t>DIMM module includes DRAM and NVMEM</a:t>
          </a:r>
          <a:endParaRPr kumimoji="1" lang="ja-JP" altLang="en-US" sz="1700" kern="1200" dirty="0"/>
        </a:p>
        <a:p>
          <a:pPr marL="171450" lvl="1" indent="-171450" algn="l" defTabSz="755650">
            <a:lnSpc>
              <a:spcPct val="90000"/>
            </a:lnSpc>
            <a:spcBef>
              <a:spcPct val="0"/>
            </a:spcBef>
            <a:spcAft>
              <a:spcPct val="15000"/>
            </a:spcAft>
            <a:buChar char="•"/>
          </a:pPr>
          <a:r>
            <a:rPr kumimoji="1" lang="en-US" altLang="ja-JP" sz="1700" kern="1200" dirty="0"/>
            <a:t>Amount of RAM =</a:t>
          </a:r>
          <a:br>
            <a:rPr kumimoji="1" lang="en-US" altLang="ja-JP" sz="1700" kern="1200" dirty="0"/>
          </a:br>
          <a:r>
            <a:rPr kumimoji="1" lang="en-US" altLang="ja-JP" sz="1700" kern="1200" dirty="0"/>
            <a:t>Amount of NVMEM</a:t>
          </a:r>
          <a:endParaRPr kumimoji="1" lang="ja-JP" altLang="en-US" sz="1700" kern="1200" dirty="0"/>
        </a:p>
        <a:p>
          <a:pPr marL="171450" lvl="1" indent="-171450" algn="l" defTabSz="755650">
            <a:lnSpc>
              <a:spcPct val="90000"/>
            </a:lnSpc>
            <a:spcBef>
              <a:spcPct val="0"/>
            </a:spcBef>
            <a:spcAft>
              <a:spcPct val="15000"/>
            </a:spcAft>
            <a:buChar char="•"/>
          </a:pPr>
          <a:r>
            <a:rPr kumimoji="1" lang="en-US" altLang="ja-JP" sz="1700" kern="1200" dirty="0"/>
            <a:t>The module includes </a:t>
          </a:r>
          <a:r>
            <a:rPr kumimoji="1" lang="en-US" altLang="ja-JP" sz="1700" kern="1200" dirty="0" err="1"/>
            <a:t>battely</a:t>
          </a:r>
          <a:endParaRPr kumimoji="1" lang="ja-JP" altLang="en-US" sz="1700" kern="1200" dirty="0"/>
        </a:p>
        <a:p>
          <a:pPr marL="171450" lvl="1" indent="-171450" algn="l" defTabSz="755650">
            <a:lnSpc>
              <a:spcPct val="90000"/>
            </a:lnSpc>
            <a:spcBef>
              <a:spcPct val="0"/>
            </a:spcBef>
            <a:spcAft>
              <a:spcPct val="15000"/>
            </a:spcAft>
            <a:buChar char="•"/>
          </a:pPr>
          <a:r>
            <a:rPr kumimoji="1" lang="en-US" altLang="ja-JP" sz="1700" kern="1200" dirty="0"/>
            <a:t>Usually, RAM is used</a:t>
          </a:r>
          <a:endParaRPr kumimoji="1" lang="ja-JP" altLang="en-US" sz="1700" kern="1200" dirty="0"/>
        </a:p>
        <a:p>
          <a:pPr marL="171450" lvl="1" indent="-171450" algn="l" defTabSz="755650">
            <a:lnSpc>
              <a:spcPct val="90000"/>
            </a:lnSpc>
            <a:spcBef>
              <a:spcPct val="0"/>
            </a:spcBef>
            <a:spcAft>
              <a:spcPct val="15000"/>
            </a:spcAft>
            <a:buChar char="•"/>
          </a:pPr>
          <a:r>
            <a:rPr kumimoji="1" lang="en-US" altLang="ja-JP" sz="1700" kern="1200" dirty="0"/>
            <a:t>Backup to NVMEM at Power down</a:t>
          </a:r>
          <a:endParaRPr kumimoji="1" lang="ja-JP" altLang="en-US" sz="1700" kern="1200" dirty="0"/>
        </a:p>
      </dsp:txBody>
      <dsp:txXfrm>
        <a:off x="2647" y="541465"/>
        <a:ext cx="2581579" cy="2426580"/>
      </dsp:txXfrm>
    </dsp:sp>
    <dsp:sp modelId="{109036EF-A9CA-4E90-AA1C-39FC4161D1A5}">
      <dsp:nvSpPr>
        <dsp:cNvPr id="0" name=""/>
        <dsp:cNvSpPr/>
      </dsp:nvSpPr>
      <dsp:spPr>
        <a:xfrm>
          <a:off x="2945648" y="51865"/>
          <a:ext cx="2581579" cy="4896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kumimoji="1" lang="en-US" altLang="ja-JP" sz="1700" kern="1200" dirty="0"/>
            <a:t>NVDIMM-F</a:t>
          </a:r>
          <a:endParaRPr kumimoji="1" lang="ja-JP" altLang="en-US" sz="1700" kern="1200" dirty="0"/>
        </a:p>
      </dsp:txBody>
      <dsp:txXfrm>
        <a:off x="2945648" y="51865"/>
        <a:ext cx="2581579" cy="489600"/>
      </dsp:txXfrm>
    </dsp:sp>
    <dsp:sp modelId="{7FD4B5CA-41F7-407F-B0D0-BD3B48781E8F}">
      <dsp:nvSpPr>
        <dsp:cNvPr id="0" name=""/>
        <dsp:cNvSpPr/>
      </dsp:nvSpPr>
      <dsp:spPr>
        <a:xfrm>
          <a:off x="2929590" y="543527"/>
          <a:ext cx="2581579" cy="242658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kumimoji="1" lang="en-US" altLang="ja-JP" sz="1700" kern="1200" dirty="0"/>
            <a:t>Only NVMEM is used</a:t>
          </a:r>
          <a:endParaRPr kumimoji="1" lang="ja-JP" altLang="en-US" sz="1700" kern="1200" dirty="0"/>
        </a:p>
        <a:p>
          <a:pPr marL="171450" lvl="1" indent="-171450" algn="l" defTabSz="755650">
            <a:lnSpc>
              <a:spcPct val="90000"/>
            </a:lnSpc>
            <a:spcBef>
              <a:spcPct val="0"/>
            </a:spcBef>
            <a:spcAft>
              <a:spcPct val="15000"/>
            </a:spcAft>
            <a:buChar char="•"/>
          </a:pPr>
          <a:r>
            <a:rPr kumimoji="1" lang="en-US" altLang="ja-JP" sz="1700" kern="1200" dirty="0"/>
            <a:t>access like storage</a:t>
          </a:r>
          <a:endParaRPr kumimoji="1" lang="ja-JP" altLang="en-US" sz="1700" kern="1200" dirty="0"/>
        </a:p>
      </dsp:txBody>
      <dsp:txXfrm>
        <a:off x="2929590" y="543527"/>
        <a:ext cx="2581579" cy="2426580"/>
      </dsp:txXfrm>
    </dsp:sp>
    <dsp:sp modelId="{718D0DB3-57F3-49A5-B937-3B4FCC4D1397}">
      <dsp:nvSpPr>
        <dsp:cNvPr id="0" name=""/>
        <dsp:cNvSpPr/>
      </dsp:nvSpPr>
      <dsp:spPr>
        <a:xfrm>
          <a:off x="5888648" y="51865"/>
          <a:ext cx="2581579" cy="4896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kumimoji="1" lang="en-US" altLang="ja-JP" sz="1700" kern="1200" dirty="0"/>
            <a:t>NVDIMM-P</a:t>
          </a:r>
          <a:endParaRPr kumimoji="1" lang="ja-JP" altLang="en-US" sz="1700" kern="1200" dirty="0"/>
        </a:p>
      </dsp:txBody>
      <dsp:txXfrm>
        <a:off x="5888648" y="51865"/>
        <a:ext cx="2581579" cy="489600"/>
      </dsp:txXfrm>
    </dsp:sp>
    <dsp:sp modelId="{765AFA15-37EF-43B1-83EB-4BC656952DD3}">
      <dsp:nvSpPr>
        <dsp:cNvPr id="0" name=""/>
        <dsp:cNvSpPr/>
      </dsp:nvSpPr>
      <dsp:spPr>
        <a:xfrm>
          <a:off x="5888648" y="541465"/>
          <a:ext cx="2581579" cy="242658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kumimoji="1" lang="en-US" altLang="ja-JP" sz="1700" kern="1200" dirty="0"/>
            <a:t>DIMM module includes DRAM and NVMEM</a:t>
          </a:r>
          <a:endParaRPr kumimoji="1" lang="ja-JP" altLang="en-US" sz="1700" kern="1200" dirty="0"/>
        </a:p>
        <a:p>
          <a:pPr marL="171450" lvl="1" indent="-171450" algn="l" defTabSz="755650">
            <a:lnSpc>
              <a:spcPct val="90000"/>
            </a:lnSpc>
            <a:spcBef>
              <a:spcPct val="0"/>
            </a:spcBef>
            <a:spcAft>
              <a:spcPct val="15000"/>
            </a:spcAft>
            <a:buChar char="•"/>
          </a:pPr>
          <a:r>
            <a:rPr kumimoji="1" lang="en-US" altLang="ja-JP" sz="1700" kern="1200" dirty="0"/>
            <a:t>Amount of RAM is less than NVMEM</a:t>
          </a:r>
          <a:endParaRPr kumimoji="1" lang="ja-JP" altLang="en-US" sz="1700" kern="1200" dirty="0"/>
        </a:p>
        <a:p>
          <a:pPr marL="171450" lvl="1" indent="-171450" algn="l" defTabSz="755650">
            <a:lnSpc>
              <a:spcPct val="90000"/>
            </a:lnSpc>
            <a:spcBef>
              <a:spcPct val="0"/>
            </a:spcBef>
            <a:spcAft>
              <a:spcPct val="15000"/>
            </a:spcAft>
            <a:buChar char="•"/>
          </a:pPr>
          <a:r>
            <a:rPr kumimoji="1" lang="en-US" altLang="ja-JP" sz="1700" kern="1200" dirty="0"/>
            <a:t>RAM is used as cache</a:t>
          </a:r>
          <a:endParaRPr kumimoji="1" lang="ja-JP" altLang="en-US" sz="1700" kern="1200" dirty="0"/>
        </a:p>
      </dsp:txBody>
      <dsp:txXfrm>
        <a:off x="5888648" y="541465"/>
        <a:ext cx="2581579" cy="242658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3218" name="Rectangle 2"/>
          <p:cNvSpPr>
            <a:spLocks noGrp="1" noChangeArrowheads="1"/>
          </p:cNvSpPr>
          <p:nvPr>
            <p:ph type="hdr" sz="quarter"/>
          </p:nvPr>
        </p:nvSpPr>
        <p:spPr bwMode="auto">
          <a:xfrm>
            <a:off x="3856038" y="0"/>
            <a:ext cx="294957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t" anchorCtr="0" compatLnSpc="1">
            <a:prstTxWarp prst="textNoShape">
              <a:avLst/>
            </a:prstTxWarp>
          </a:bodyPr>
          <a:lstStyle>
            <a:lvl1pPr algn="r" defTabSz="922338" fontAlgn="base">
              <a:defRPr sz="1200">
                <a:solidFill>
                  <a:schemeClr val="tx1"/>
                </a:solidFill>
                <a:latin typeface="Arial" charset="0"/>
              </a:defRPr>
            </a:lvl1pPr>
          </a:lstStyle>
          <a:p>
            <a:endParaRPr lang="en-GB" altLang="ja-JP"/>
          </a:p>
        </p:txBody>
      </p:sp>
      <p:sp>
        <p:nvSpPr>
          <p:cNvPr id="393219" name="Rectangle 3"/>
          <p:cNvSpPr>
            <a:spLocks noGrp="1" noChangeArrowheads="1"/>
          </p:cNvSpPr>
          <p:nvPr>
            <p:ph type="dt" sz="quarter" idx="1"/>
          </p:nvPr>
        </p:nvSpPr>
        <p:spPr bwMode="auto">
          <a:xfrm>
            <a:off x="0" y="0"/>
            <a:ext cx="294957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t" anchorCtr="0" compatLnSpc="1">
            <a:prstTxWarp prst="textNoShape">
              <a:avLst/>
            </a:prstTxWarp>
          </a:bodyPr>
          <a:lstStyle>
            <a:lvl1pPr algn="l" defTabSz="922338" fontAlgn="base">
              <a:defRPr sz="1200">
                <a:solidFill>
                  <a:schemeClr val="tx1"/>
                </a:solidFill>
                <a:latin typeface="Arial" charset="0"/>
              </a:defRPr>
            </a:lvl1pPr>
          </a:lstStyle>
          <a:p>
            <a:endParaRPr lang="en-GB" altLang="ja-JP"/>
          </a:p>
        </p:txBody>
      </p:sp>
      <p:sp>
        <p:nvSpPr>
          <p:cNvPr id="393220" name="Rectangle 4"/>
          <p:cNvSpPr>
            <a:spLocks noGrp="1" noChangeArrowheads="1"/>
          </p:cNvSpPr>
          <p:nvPr>
            <p:ph type="ftr" sz="quarter" idx="2"/>
          </p:nvPr>
        </p:nvSpPr>
        <p:spPr bwMode="auto">
          <a:xfrm>
            <a:off x="0" y="9440863"/>
            <a:ext cx="2949575" cy="49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b" anchorCtr="0" compatLnSpc="1">
            <a:prstTxWarp prst="textNoShape">
              <a:avLst/>
            </a:prstTxWarp>
          </a:bodyPr>
          <a:lstStyle>
            <a:lvl1pPr algn="l" defTabSz="922338" fontAlgn="base">
              <a:defRPr sz="1000">
                <a:solidFill>
                  <a:schemeClr val="tx1"/>
                </a:solidFill>
                <a:latin typeface="Arial" charset="0"/>
              </a:defRPr>
            </a:lvl1pPr>
          </a:lstStyle>
          <a:p>
            <a:r>
              <a:rPr lang="en-GB" altLang="ja-JP"/>
              <a:t>Copyright 2018 FUJITSU LIMITED</a:t>
            </a:r>
          </a:p>
        </p:txBody>
      </p:sp>
      <p:sp>
        <p:nvSpPr>
          <p:cNvPr id="393221" name="Rectangle 5"/>
          <p:cNvSpPr>
            <a:spLocks noGrp="1" noChangeArrowheads="1"/>
          </p:cNvSpPr>
          <p:nvPr>
            <p:ph type="sldNum" sz="quarter" idx="3"/>
          </p:nvPr>
        </p:nvSpPr>
        <p:spPr bwMode="auto">
          <a:xfrm>
            <a:off x="3854450" y="9440863"/>
            <a:ext cx="2949575" cy="49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220" tIns="46110" rIns="92220" bIns="46110" numCol="1" anchor="b" anchorCtr="0" compatLnSpc="1">
            <a:prstTxWarp prst="textNoShape">
              <a:avLst/>
            </a:prstTxWarp>
          </a:bodyPr>
          <a:lstStyle>
            <a:lvl1pPr algn="r" defTabSz="922338" fontAlgn="base">
              <a:defRPr sz="1000">
                <a:solidFill>
                  <a:schemeClr val="tx1"/>
                </a:solidFill>
                <a:latin typeface="Arial" charset="0"/>
              </a:defRPr>
            </a:lvl1pPr>
          </a:lstStyle>
          <a:p>
            <a:fld id="{824C5381-6989-4206-8C01-482E730E3CFB}" type="slidenum">
              <a:rPr lang="en-GB" altLang="ja-JP"/>
              <a:pPr/>
              <a:t>‹#›</a:t>
            </a:fld>
            <a:endParaRPr lang="en-GB" altLang="ja-JP"/>
          </a:p>
        </p:txBody>
      </p:sp>
    </p:spTree>
    <p:extLst>
      <p:ext uri="{BB962C8B-B14F-4D97-AF65-F5344CB8AC3E}">
        <p14:creationId xmlns:p14="http://schemas.microsoft.com/office/powerpoint/2010/main" val="82460597"/>
      </p:ext>
    </p:extLst>
  </p:cSld>
  <p:clrMap bg1="lt1" tx1="dk1" bg2="lt2" tx2="dk2" accent1="accent1" accent2="accent2" accent3="accent3" accent4="accent4" accent5="accent5" accent6="accent6" hlink="hlink" folHlink="folHlink"/>
  <p:hf hdr="0" dt="0"/>
</p:handoutMaster>
</file>

<file path=ppt/media/image1.png>
</file>

<file path=ppt/media/image2.jpeg>
</file>

<file path=ppt/media/image3.jpeg>
</file>

<file path=ppt/media/image4.jpeg>
</file>

<file path=ppt/media/image5.jpe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7938" name="Rectangle 2"/>
          <p:cNvSpPr>
            <a:spLocks noGrp="1" noChangeArrowheads="1"/>
          </p:cNvSpPr>
          <p:nvPr>
            <p:ph type="hdr" sz="quarter"/>
          </p:nvPr>
        </p:nvSpPr>
        <p:spPr bwMode="auto">
          <a:xfrm>
            <a:off x="3856038" y="0"/>
            <a:ext cx="294957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t" anchorCtr="0" compatLnSpc="1">
            <a:prstTxWarp prst="textNoShape">
              <a:avLst/>
            </a:prstTxWarp>
          </a:bodyPr>
          <a:lstStyle>
            <a:lvl1pPr algn="r" defTabSz="922338" fontAlgn="base">
              <a:defRPr sz="1200">
                <a:solidFill>
                  <a:schemeClr val="tx1"/>
                </a:solidFill>
                <a:latin typeface="Arial" charset="0"/>
              </a:defRPr>
            </a:lvl1pPr>
          </a:lstStyle>
          <a:p>
            <a:endParaRPr lang="en-US" altLang="ja-JP"/>
          </a:p>
        </p:txBody>
      </p:sp>
      <p:sp>
        <p:nvSpPr>
          <p:cNvPr id="167939" name="Rectangle 3"/>
          <p:cNvSpPr>
            <a:spLocks noGrp="1" noChangeArrowheads="1"/>
          </p:cNvSpPr>
          <p:nvPr>
            <p:ph type="dt" idx="1"/>
          </p:nvPr>
        </p:nvSpPr>
        <p:spPr bwMode="auto">
          <a:xfrm>
            <a:off x="0" y="0"/>
            <a:ext cx="294957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t" anchorCtr="0" compatLnSpc="1">
            <a:prstTxWarp prst="textNoShape">
              <a:avLst/>
            </a:prstTxWarp>
          </a:bodyPr>
          <a:lstStyle>
            <a:lvl1pPr algn="l" defTabSz="922338" fontAlgn="base">
              <a:defRPr sz="1200">
                <a:solidFill>
                  <a:schemeClr val="tx1"/>
                </a:solidFill>
                <a:latin typeface="Arial" charset="0"/>
              </a:defRPr>
            </a:lvl1pPr>
          </a:lstStyle>
          <a:p>
            <a:endParaRPr lang="en-US" altLang="ja-JP"/>
          </a:p>
        </p:txBody>
      </p:sp>
      <p:sp>
        <p:nvSpPr>
          <p:cNvPr id="167940" name="Rectangle 4"/>
          <p:cNvSpPr>
            <a:spLocks noGrp="1" noRot="1" noChangeAspect="1" noChangeArrowheads="1" noTextEdit="1"/>
          </p:cNvSpPr>
          <p:nvPr>
            <p:ph type="sldImg" idx="2"/>
          </p:nvPr>
        </p:nvSpPr>
        <p:spPr bwMode="auto">
          <a:xfrm>
            <a:off x="917575" y="744538"/>
            <a:ext cx="4972050" cy="3729037"/>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67941" name="Rectangle 5"/>
          <p:cNvSpPr>
            <a:spLocks noGrp="1" noChangeArrowheads="1"/>
          </p:cNvSpPr>
          <p:nvPr>
            <p:ph type="body" sz="quarter" idx="3"/>
          </p:nvPr>
        </p:nvSpPr>
        <p:spPr bwMode="auto">
          <a:xfrm>
            <a:off x="679450" y="4721225"/>
            <a:ext cx="5446713" cy="447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t" anchorCtr="0" compatLnSpc="1">
            <a:prstTxWarp prst="textNoShape">
              <a:avLst/>
            </a:prstTxWarp>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167942" name="Rectangle 6"/>
          <p:cNvSpPr>
            <a:spLocks noGrp="1" noChangeArrowheads="1"/>
          </p:cNvSpPr>
          <p:nvPr>
            <p:ph type="ftr" sz="quarter" idx="4"/>
          </p:nvPr>
        </p:nvSpPr>
        <p:spPr bwMode="auto">
          <a:xfrm>
            <a:off x="0" y="9440863"/>
            <a:ext cx="2949575" cy="49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b" anchorCtr="0" compatLnSpc="1">
            <a:prstTxWarp prst="textNoShape">
              <a:avLst/>
            </a:prstTxWarp>
          </a:bodyPr>
          <a:lstStyle>
            <a:lvl1pPr algn="l" defTabSz="922338" fontAlgn="base">
              <a:defRPr sz="1000">
                <a:solidFill>
                  <a:schemeClr val="tx1"/>
                </a:solidFill>
                <a:latin typeface="Arial" charset="0"/>
              </a:defRPr>
            </a:lvl1pPr>
          </a:lstStyle>
          <a:p>
            <a:r>
              <a:rPr lang="en-US" altLang="ja-JP"/>
              <a:t>Copyright 2018 FUJITSU LIMITED</a:t>
            </a:r>
          </a:p>
        </p:txBody>
      </p:sp>
      <p:sp>
        <p:nvSpPr>
          <p:cNvPr id="167943" name="Rectangle 7"/>
          <p:cNvSpPr>
            <a:spLocks noGrp="1" noChangeArrowheads="1"/>
          </p:cNvSpPr>
          <p:nvPr>
            <p:ph type="sldNum" sz="quarter" idx="5"/>
          </p:nvPr>
        </p:nvSpPr>
        <p:spPr bwMode="auto">
          <a:xfrm>
            <a:off x="3854450" y="9440863"/>
            <a:ext cx="2949575" cy="49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220" tIns="46110" rIns="92220" bIns="46110" numCol="1" anchor="b" anchorCtr="0" compatLnSpc="1">
            <a:prstTxWarp prst="textNoShape">
              <a:avLst/>
            </a:prstTxWarp>
          </a:bodyPr>
          <a:lstStyle>
            <a:lvl1pPr algn="r" defTabSz="922338" fontAlgn="base">
              <a:defRPr sz="1000">
                <a:solidFill>
                  <a:schemeClr val="tx1"/>
                </a:solidFill>
                <a:latin typeface="Arial" charset="0"/>
              </a:defRPr>
            </a:lvl1pPr>
          </a:lstStyle>
          <a:p>
            <a:fld id="{9F92722A-13CA-49BB-B125-2A56C31837E2}" type="slidenum">
              <a:rPr lang="en-US" altLang="ja-JP"/>
              <a:pPr/>
              <a:t>‹#›</a:t>
            </a:fld>
            <a:endParaRPr lang="en-US" altLang="ja-JP"/>
          </a:p>
        </p:txBody>
      </p:sp>
    </p:spTree>
    <p:extLst>
      <p:ext uri="{BB962C8B-B14F-4D97-AF65-F5344CB8AC3E}">
        <p14:creationId xmlns:p14="http://schemas.microsoft.com/office/powerpoint/2010/main" val="875047085"/>
      </p:ext>
    </p:extLst>
  </p:cSld>
  <p:clrMap bg1="lt1" tx1="dk1" bg2="lt2" tx2="dk2" accent1="accent1" accent2="accent2" accent3="accent3" accent4="accent4" accent5="accent5" accent6="accent6" hlink="hlink" folHlink="folHlink"/>
  <p:hf hdr="0" dt="0"/>
  <p:notesStyle>
    <a:lvl1pPr algn="l" rtl="0" fontAlgn="base">
      <a:spcBef>
        <a:spcPct val="30000"/>
      </a:spcBef>
      <a:spcAft>
        <a:spcPct val="0"/>
      </a:spcAft>
      <a:defRPr kumimoji="1" sz="1200" kern="1200">
        <a:solidFill>
          <a:schemeClr val="tx1"/>
        </a:solidFill>
        <a:latin typeface="Arial" charset="0"/>
        <a:ea typeface="ＭＳ Ｐゴシック" pitchFamily="50" charset="-128"/>
        <a:cs typeface="+mn-cs"/>
      </a:defRPr>
    </a:lvl1pPr>
    <a:lvl2pPr marL="457200" algn="l" rtl="0" fontAlgn="base">
      <a:spcBef>
        <a:spcPct val="30000"/>
      </a:spcBef>
      <a:spcAft>
        <a:spcPct val="0"/>
      </a:spcAft>
      <a:defRPr kumimoji="1" sz="1200" kern="1200">
        <a:solidFill>
          <a:schemeClr val="tx1"/>
        </a:solidFill>
        <a:latin typeface="Arial" charset="0"/>
        <a:ea typeface="ＭＳ Ｐゴシック" pitchFamily="50" charset="-128"/>
        <a:cs typeface="+mn-cs"/>
      </a:defRPr>
    </a:lvl2pPr>
    <a:lvl3pPr marL="914400" algn="l" rtl="0" fontAlgn="base">
      <a:spcBef>
        <a:spcPct val="30000"/>
      </a:spcBef>
      <a:spcAft>
        <a:spcPct val="0"/>
      </a:spcAft>
      <a:defRPr kumimoji="1" sz="1200" kern="1200">
        <a:solidFill>
          <a:schemeClr val="tx1"/>
        </a:solidFill>
        <a:latin typeface="Arial" charset="0"/>
        <a:ea typeface="ＭＳ Ｐゴシック" pitchFamily="50" charset="-128"/>
        <a:cs typeface="+mn-cs"/>
      </a:defRPr>
    </a:lvl3pPr>
    <a:lvl4pPr marL="1371600" algn="l" rtl="0" fontAlgn="base">
      <a:spcBef>
        <a:spcPct val="30000"/>
      </a:spcBef>
      <a:spcAft>
        <a:spcPct val="0"/>
      </a:spcAft>
      <a:defRPr kumimoji="1" sz="1200" kern="1200">
        <a:solidFill>
          <a:schemeClr val="tx1"/>
        </a:solidFill>
        <a:latin typeface="Arial" charset="0"/>
        <a:ea typeface="ＭＳ Ｐゴシック" pitchFamily="50" charset="-128"/>
        <a:cs typeface="+mn-cs"/>
      </a:defRPr>
    </a:lvl4pPr>
    <a:lvl5pPr marL="1828800" algn="l" rtl="0" fontAlgn="base">
      <a:spcBef>
        <a:spcPct val="30000"/>
      </a:spcBef>
      <a:spcAft>
        <a:spcPct val="0"/>
      </a:spcAft>
      <a:defRPr kumimoji="1" sz="1200" kern="1200">
        <a:solidFill>
          <a:schemeClr val="tx1"/>
        </a:solidFill>
        <a:latin typeface="Arial" charset="0"/>
        <a:ea typeface="ＭＳ Ｐゴシック" pitchFamily="50" charset="-128"/>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Grp="1" noChangeArrowheads="1"/>
          </p:cNvSpPr>
          <p:nvPr>
            <p:ph type="ftr" sz="quarter" idx="4"/>
          </p:nvPr>
        </p:nvSpPr>
        <p:spPr>
          <a:ln/>
        </p:spPr>
        <p:txBody>
          <a:bodyPr/>
          <a:lstStyle/>
          <a:p>
            <a:r>
              <a:rPr lang="en-US" altLang="ja-JP"/>
              <a:t>Copyright 2018 FUJITSU LIMITED</a:t>
            </a:r>
          </a:p>
        </p:txBody>
      </p:sp>
      <p:sp>
        <p:nvSpPr>
          <p:cNvPr id="7" name="Rectangle 7"/>
          <p:cNvSpPr>
            <a:spLocks noGrp="1" noChangeArrowheads="1"/>
          </p:cNvSpPr>
          <p:nvPr>
            <p:ph type="sldNum" sz="quarter" idx="5"/>
          </p:nvPr>
        </p:nvSpPr>
        <p:spPr>
          <a:ln/>
        </p:spPr>
        <p:txBody>
          <a:bodyPr/>
          <a:lstStyle/>
          <a:p>
            <a:fld id="{FF40324B-6458-4F02-B78B-16615212FD97}" type="slidenum">
              <a:rPr lang="en-US" altLang="ja-JP"/>
              <a:pPr/>
              <a:t>0</a:t>
            </a:fld>
            <a:endParaRPr lang="en-US" altLang="ja-JP"/>
          </a:p>
        </p:txBody>
      </p:sp>
      <p:sp>
        <p:nvSpPr>
          <p:cNvPr id="620546" name="Rectangle 2"/>
          <p:cNvSpPr>
            <a:spLocks noGrp="1" noRot="1" noChangeAspect="1" noChangeArrowheads="1" noTextEdit="1"/>
          </p:cNvSpPr>
          <p:nvPr>
            <p:ph type="sldImg"/>
          </p:nvPr>
        </p:nvSpPr>
        <p:spPr>
          <a:ln/>
        </p:spPr>
      </p:sp>
      <p:sp>
        <p:nvSpPr>
          <p:cNvPr id="620547" name="Rectangle 3"/>
          <p:cNvSpPr>
            <a:spLocks noGrp="1" noChangeArrowheads="1"/>
          </p:cNvSpPr>
          <p:nvPr>
            <p:ph type="body" idx="1"/>
          </p:nvPr>
        </p:nvSpPr>
        <p:spPr/>
        <p:txBody>
          <a:bodyPr/>
          <a:lstStyle/>
          <a:p>
            <a:endParaRPr lang="en-GB" altLang="ja-JP"/>
          </a:p>
        </p:txBody>
      </p:sp>
    </p:spTree>
    <p:extLst>
      <p:ext uri="{BB962C8B-B14F-4D97-AF65-F5344CB8AC3E}">
        <p14:creationId xmlns:p14="http://schemas.microsoft.com/office/powerpoint/2010/main" val="878215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a:t>The third feature is the filter of </a:t>
            </a:r>
            <a:r>
              <a:rPr kumimoji="1" lang="en-US" altLang="ja-JP" dirty="0" err="1"/>
              <a:t>ndctl</a:t>
            </a:r>
            <a:r>
              <a:rPr kumimoji="1" lang="en-US" altLang="ja-JP" dirty="0"/>
              <a:t> monitor. Objects to monitor and SMART health events can be filtered. ALL NVDIMMs are monitored by default. Meanwhile objects to monitor can be filtered by namespace, region, bus, and </a:t>
            </a:r>
            <a:r>
              <a:rPr kumimoji="1" lang="en-US" altLang="ja-JP" dirty="0" err="1"/>
              <a:t>dimm</a:t>
            </a:r>
            <a:r>
              <a:rPr kumimoji="1" lang="en-US" altLang="ja-JP" dirty="0"/>
              <a:t>. For example, when users need to backup the data of applications that are running on a certain namespace</a:t>
            </a:r>
            <a:r>
              <a:rPr kumimoji="1" lang="ja-JP" altLang="en-US"/>
              <a:t>，</a:t>
            </a:r>
            <a:r>
              <a:rPr kumimoji="1" lang="en-US" altLang="ja-JP" dirty="0"/>
              <a:t>they can use filter by namespace. </a:t>
            </a:r>
          </a:p>
          <a:p>
            <a:endParaRPr kumimoji="1" lang="en-US" altLang="ja-JP" dirty="0"/>
          </a:p>
        </p:txBody>
      </p:sp>
      <p:sp>
        <p:nvSpPr>
          <p:cNvPr id="4" name="Footer Placeholder 3"/>
          <p:cNvSpPr>
            <a:spLocks noGrp="1"/>
          </p:cNvSpPr>
          <p:nvPr>
            <p:ph type="ftr" sz="quarter" idx="10"/>
          </p:nvPr>
        </p:nvSpPr>
        <p:spPr/>
        <p:txBody>
          <a:bodyPr/>
          <a:lstStyle/>
          <a:p>
            <a:r>
              <a:rPr lang="en-US" altLang="ja-JP"/>
              <a:t>Copyright 2018 FUJITSU LIMITED</a:t>
            </a:r>
          </a:p>
        </p:txBody>
      </p:sp>
      <p:sp>
        <p:nvSpPr>
          <p:cNvPr id="5" name="Slide Number Placeholder 4"/>
          <p:cNvSpPr>
            <a:spLocks noGrp="1"/>
          </p:cNvSpPr>
          <p:nvPr>
            <p:ph type="sldNum" sz="quarter" idx="11"/>
          </p:nvPr>
        </p:nvSpPr>
        <p:spPr/>
        <p:txBody>
          <a:bodyPr/>
          <a:lstStyle/>
          <a:p>
            <a:fld id="{9F92722A-13CA-49BB-B125-2A56C31837E2}" type="slidenum">
              <a:rPr lang="en-US" altLang="ja-JP" smtClean="0"/>
              <a:pPr/>
              <a:t>32</a:t>
            </a:fld>
            <a:endParaRPr lang="en-US" altLang="ja-JP"/>
          </a:p>
        </p:txBody>
      </p:sp>
    </p:spTree>
    <p:extLst>
      <p:ext uri="{BB962C8B-B14F-4D97-AF65-F5344CB8AC3E}">
        <p14:creationId xmlns:p14="http://schemas.microsoft.com/office/powerpoint/2010/main" val="3580697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a:t>Next, I would like to introduce what ACPI supports for monitoring the health status of NVDIMM.</a:t>
            </a:r>
          </a:p>
          <a:p>
            <a:r>
              <a:rPr kumimoji="1" lang="en-US" altLang="ja-JP" dirty="0"/>
              <a:t>First, as </a:t>
            </a:r>
            <a:r>
              <a:rPr kumimoji="1" lang="en-US" altLang="ja-JP" dirty="0" err="1"/>
              <a:t>goto</a:t>
            </a:r>
            <a:r>
              <a:rPr kumimoji="1" lang="en-US" altLang="ja-JP" dirty="0"/>
              <a:t>-san mentioned, NVDIMM has SMART data like SSD. The NVDIMM driver can use a _DSM method to retrieve current SAMART status of each NVDIMM. And, SMART Health information includes spare block value  and spare threshold limit.  Second, As ACPI 6.1 adds an “NFIT Health Event Notification” for NVDIMM Devices. If the current spare block value goes below the spare threshold limit, notification will be sent. A poll event on the </a:t>
            </a:r>
            <a:r>
              <a:rPr kumimoji="1" lang="en-US" altLang="ja-JP" dirty="0" err="1"/>
              <a:t>nmem</a:t>
            </a:r>
            <a:r>
              <a:rPr kumimoji="1" lang="en-US" altLang="ja-JP" dirty="0"/>
              <a:t>/flags </a:t>
            </a:r>
            <a:r>
              <a:rPr kumimoji="1" lang="en-US" altLang="ja-JP" dirty="0" err="1"/>
              <a:t>sysfs</a:t>
            </a:r>
            <a:r>
              <a:rPr kumimoji="1" lang="en-US" altLang="ja-JP" dirty="0"/>
              <a:t> attribute will be triggered when the notification is received.</a:t>
            </a:r>
            <a:endParaRPr kumimoji="1" lang="ja-JP" altLang="en-US" dirty="0"/>
          </a:p>
        </p:txBody>
      </p:sp>
      <p:sp>
        <p:nvSpPr>
          <p:cNvPr id="4" name="Footer Placeholder 3"/>
          <p:cNvSpPr>
            <a:spLocks noGrp="1"/>
          </p:cNvSpPr>
          <p:nvPr>
            <p:ph type="ftr" sz="quarter" idx="10"/>
          </p:nvPr>
        </p:nvSpPr>
        <p:spPr/>
        <p:txBody>
          <a:bodyPr/>
          <a:lstStyle/>
          <a:p>
            <a:r>
              <a:rPr lang="en-US" altLang="ja-JP"/>
              <a:t>Copyright 2018 FUJITSU LIMITED</a:t>
            </a:r>
          </a:p>
        </p:txBody>
      </p:sp>
      <p:sp>
        <p:nvSpPr>
          <p:cNvPr id="5" name="Slide Number Placeholder 4"/>
          <p:cNvSpPr>
            <a:spLocks noGrp="1"/>
          </p:cNvSpPr>
          <p:nvPr>
            <p:ph type="sldNum" sz="quarter" idx="11"/>
          </p:nvPr>
        </p:nvSpPr>
        <p:spPr/>
        <p:txBody>
          <a:bodyPr/>
          <a:lstStyle/>
          <a:p>
            <a:fld id="{9F92722A-13CA-49BB-B125-2A56C31837E2}" type="slidenum">
              <a:rPr lang="en-US" altLang="ja-JP" smtClean="0"/>
              <a:pPr/>
              <a:t>33</a:t>
            </a:fld>
            <a:endParaRPr lang="en-US" altLang="ja-JP"/>
          </a:p>
        </p:txBody>
      </p:sp>
    </p:spTree>
    <p:extLst>
      <p:ext uri="{BB962C8B-B14F-4D97-AF65-F5344CB8AC3E}">
        <p14:creationId xmlns:p14="http://schemas.microsoft.com/office/powerpoint/2010/main" val="21116558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This figure shows the architecture of </a:t>
            </a:r>
            <a:r>
              <a:rPr kumimoji="1" lang="en-US" altLang="ja-JP" dirty="0" err="1"/>
              <a:t>ndctl</a:t>
            </a:r>
            <a:r>
              <a:rPr kumimoji="1" lang="en-US" altLang="ja-JP" dirty="0"/>
              <a:t> monitor.  At first please look at the middle part in green, which shows the processing of monitor. When monitor starts up, it filters the NVDIMMs to monitor via reading configuration file. Then, it retrieves the current SMART status of each NVDIMM. If there is nothing wrong with the NVDIMMs, it starts to monitor poll events on /</a:t>
            </a:r>
            <a:r>
              <a:rPr kumimoji="1" lang="en-US" altLang="ja-JP" dirty="0" err="1"/>
              <a:t>nmemX</a:t>
            </a:r>
            <a:r>
              <a:rPr kumimoji="1" lang="en-US" altLang="ja-JP" dirty="0"/>
              <a:t>/</a:t>
            </a:r>
            <a:r>
              <a:rPr kumimoji="1" lang="en-US" altLang="ja-JP" dirty="0" err="1"/>
              <a:t>nfit</a:t>
            </a:r>
            <a:r>
              <a:rPr kumimoji="1" lang="en-US" altLang="ja-JP" dirty="0"/>
              <a:t>/flags. Now look at the red part in the bottom </a:t>
            </a:r>
            <a:r>
              <a:rPr kumimoji="1" lang="en-US" altLang="ja-JP" dirty="0" err="1"/>
              <a:t>plz</a:t>
            </a:r>
            <a:r>
              <a:rPr kumimoji="1" lang="en-US" altLang="ja-JP" dirty="0"/>
              <a:t>. When kernel triggers a poll event on /</a:t>
            </a:r>
            <a:r>
              <a:rPr kumimoji="1" lang="en-US" altLang="ja-JP" dirty="0" err="1"/>
              <a:t>nmemX</a:t>
            </a:r>
            <a:r>
              <a:rPr kumimoji="1" lang="en-US" altLang="ja-JP" dirty="0"/>
              <a:t>/</a:t>
            </a:r>
            <a:r>
              <a:rPr kumimoji="1" lang="en-US" altLang="ja-JP" dirty="0" err="1"/>
              <a:t>nfit</a:t>
            </a:r>
            <a:r>
              <a:rPr kumimoji="1" lang="en-US" altLang="ja-JP" dirty="0"/>
              <a:t>/flags, it will be monitored out. </a:t>
            </a:r>
          </a:p>
          <a:p>
            <a:r>
              <a:rPr kumimoji="1" lang="en-US" altLang="ja-JP" dirty="0"/>
              <a:t>Then the monitor will retrieve the current SMART status of NVDIMM which fired SMART health event.  the health event can be distinguished by comparing SMART health status. Then, monitor will filter health event. If this event is what users want to monitor, it will output a notification. </a:t>
            </a:r>
            <a:endParaRPr kumimoji="1" lang="ja-JP" altLang="en-US" dirty="0"/>
          </a:p>
        </p:txBody>
      </p:sp>
      <p:sp>
        <p:nvSpPr>
          <p:cNvPr id="4" name="フッター プレースホルダー 3"/>
          <p:cNvSpPr>
            <a:spLocks noGrp="1"/>
          </p:cNvSpPr>
          <p:nvPr>
            <p:ph type="ftr" sz="quarter" idx="10"/>
          </p:nvPr>
        </p:nvSpPr>
        <p:spPr/>
        <p:txBody>
          <a:bodyPr/>
          <a:lstStyle/>
          <a:p>
            <a:r>
              <a:rPr lang="en-US" altLang="ja-JP"/>
              <a:t>Copyright 2017 FUJITSU LIMITED</a:t>
            </a:r>
          </a:p>
        </p:txBody>
      </p:sp>
      <p:sp>
        <p:nvSpPr>
          <p:cNvPr id="5" name="スライド番号プレースホルダー 4"/>
          <p:cNvSpPr>
            <a:spLocks noGrp="1"/>
          </p:cNvSpPr>
          <p:nvPr>
            <p:ph type="sldNum" sz="quarter" idx="11"/>
          </p:nvPr>
        </p:nvSpPr>
        <p:spPr/>
        <p:txBody>
          <a:bodyPr/>
          <a:lstStyle/>
          <a:p>
            <a:fld id="{9F92722A-13CA-49BB-B125-2A56C31837E2}" type="slidenum">
              <a:rPr lang="en-US" altLang="ja-JP" smtClean="0"/>
              <a:pPr/>
              <a:t>34</a:t>
            </a:fld>
            <a:endParaRPr lang="en-US" altLang="ja-JP"/>
          </a:p>
        </p:txBody>
      </p:sp>
    </p:spTree>
    <p:extLst>
      <p:ext uri="{BB962C8B-B14F-4D97-AF65-F5344CB8AC3E}">
        <p14:creationId xmlns:p14="http://schemas.microsoft.com/office/powerpoint/2010/main" val="28030851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Here is a sample of output notification. As I said, this notification obeys JSON format. We can acquire information about time, </a:t>
            </a:r>
            <a:r>
              <a:rPr kumimoji="1" lang="en-US" altLang="ja-JP" dirty="0" err="1"/>
              <a:t>pid</a:t>
            </a:r>
            <a:r>
              <a:rPr kumimoji="1" lang="en-US" altLang="ja-JP" dirty="0"/>
              <a:t>, health event, and current SMART status of NVDIMM from this notification. Please look at the red line, the current spare block value is 4 percent and the spares threshold limit is 5 percent. The spare block value is lower than threshold limit. So this </a:t>
            </a:r>
            <a:r>
              <a:rPr kumimoji="1" lang="en-US" altLang="ja-JP" dirty="0" err="1"/>
              <a:t>dimm</a:t>
            </a:r>
            <a:r>
              <a:rPr kumimoji="1" lang="en-US" altLang="ja-JP" dirty="0"/>
              <a:t>-spare-remaining notification could be sent.</a:t>
            </a:r>
            <a:endParaRPr kumimoji="1" lang="ja-JP" altLang="en-US" dirty="0"/>
          </a:p>
        </p:txBody>
      </p:sp>
      <p:sp>
        <p:nvSpPr>
          <p:cNvPr id="4" name="フッター プレースホルダー 3"/>
          <p:cNvSpPr>
            <a:spLocks noGrp="1"/>
          </p:cNvSpPr>
          <p:nvPr>
            <p:ph type="ftr" sz="quarter" idx="10"/>
          </p:nvPr>
        </p:nvSpPr>
        <p:spPr/>
        <p:txBody>
          <a:bodyPr/>
          <a:lstStyle/>
          <a:p>
            <a:r>
              <a:rPr lang="en-US" altLang="ja-JP"/>
              <a:t>Copyright 2017 FUJITSU LIMITED</a:t>
            </a:r>
          </a:p>
        </p:txBody>
      </p:sp>
      <p:sp>
        <p:nvSpPr>
          <p:cNvPr id="5" name="スライド番号プレースホルダー 4"/>
          <p:cNvSpPr>
            <a:spLocks noGrp="1"/>
          </p:cNvSpPr>
          <p:nvPr>
            <p:ph type="sldNum" sz="quarter" idx="11"/>
          </p:nvPr>
        </p:nvSpPr>
        <p:spPr/>
        <p:txBody>
          <a:bodyPr/>
          <a:lstStyle/>
          <a:p>
            <a:fld id="{9F92722A-13CA-49BB-B125-2A56C31837E2}" type="slidenum">
              <a:rPr lang="en-US" altLang="ja-JP" smtClean="0"/>
              <a:pPr/>
              <a:t>35</a:t>
            </a:fld>
            <a:endParaRPr lang="en-US" altLang="ja-JP"/>
          </a:p>
        </p:txBody>
      </p:sp>
    </p:spTree>
    <p:extLst>
      <p:ext uri="{BB962C8B-B14F-4D97-AF65-F5344CB8AC3E}">
        <p14:creationId xmlns:p14="http://schemas.microsoft.com/office/powerpoint/2010/main" val="23125017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Now I would like to talk about how to start </a:t>
            </a:r>
            <a:r>
              <a:rPr kumimoji="1" lang="en-US" altLang="ja-JP" dirty="0" err="1"/>
              <a:t>Ndctl</a:t>
            </a:r>
            <a:r>
              <a:rPr kumimoji="1" lang="en-US" altLang="ja-JP" dirty="0"/>
              <a:t> monitor. When the </a:t>
            </a:r>
            <a:r>
              <a:rPr kumimoji="1" lang="en-US" altLang="ja-JP" dirty="0" err="1"/>
              <a:t>linux</a:t>
            </a:r>
            <a:r>
              <a:rPr kumimoji="1" lang="en-US" altLang="ja-JP" dirty="0"/>
              <a:t> distribution supports </a:t>
            </a:r>
            <a:r>
              <a:rPr kumimoji="1" lang="en-US" altLang="ja-JP" dirty="0" err="1"/>
              <a:t>systemd</a:t>
            </a:r>
            <a:r>
              <a:rPr kumimoji="1" lang="en-US" altLang="ja-JP" dirty="0"/>
              <a:t>, users can start monitor by this command.</a:t>
            </a:r>
          </a:p>
          <a:p>
            <a:r>
              <a:rPr kumimoji="1" lang="en-US" altLang="ja-JP" dirty="0"/>
              <a:t>When the </a:t>
            </a:r>
            <a:r>
              <a:rPr kumimoji="1" lang="en-US" altLang="ja-JP" dirty="0" err="1"/>
              <a:t>linux</a:t>
            </a:r>
            <a:r>
              <a:rPr kumimoji="1" lang="en-US" altLang="ja-JP" dirty="0"/>
              <a:t> does not support </a:t>
            </a:r>
            <a:r>
              <a:rPr kumimoji="1" lang="en-US" altLang="ja-JP" dirty="0" err="1"/>
              <a:t>systemd</a:t>
            </a:r>
            <a:r>
              <a:rPr kumimoji="1" lang="en-US" altLang="ja-JP" dirty="0"/>
              <a:t>, users can run </a:t>
            </a:r>
            <a:r>
              <a:rPr kumimoji="1" lang="en-US" altLang="ja-JP" dirty="0" err="1"/>
              <a:t>ndctl</a:t>
            </a:r>
            <a:r>
              <a:rPr kumimoji="1" lang="en-US" altLang="ja-JP" dirty="0"/>
              <a:t> monitor as a daemon by using --daemon option. For users who want to run monitor as a one shot command, they can run this </a:t>
            </a:r>
            <a:r>
              <a:rPr kumimoji="1" lang="en-US" altLang="ja-JP" dirty="0" err="1"/>
              <a:t>ndctl</a:t>
            </a:r>
            <a:r>
              <a:rPr kumimoji="1" lang="en-US" altLang="ja-JP" dirty="0"/>
              <a:t> monitor command.</a:t>
            </a:r>
            <a:endParaRPr kumimoji="1" lang="ja-JP" altLang="en-US" dirty="0"/>
          </a:p>
        </p:txBody>
      </p:sp>
      <p:sp>
        <p:nvSpPr>
          <p:cNvPr id="4" name="フッター プレースホルダー 3"/>
          <p:cNvSpPr>
            <a:spLocks noGrp="1"/>
          </p:cNvSpPr>
          <p:nvPr>
            <p:ph type="ftr" sz="quarter" idx="10"/>
          </p:nvPr>
        </p:nvSpPr>
        <p:spPr/>
        <p:txBody>
          <a:bodyPr/>
          <a:lstStyle/>
          <a:p>
            <a:r>
              <a:rPr lang="en-US" altLang="ja-JP"/>
              <a:t>Copyright 2017 FUJITSU LIMITED</a:t>
            </a:r>
          </a:p>
        </p:txBody>
      </p:sp>
      <p:sp>
        <p:nvSpPr>
          <p:cNvPr id="5" name="スライド番号プレースホルダー 4"/>
          <p:cNvSpPr>
            <a:spLocks noGrp="1"/>
          </p:cNvSpPr>
          <p:nvPr>
            <p:ph type="sldNum" sz="quarter" idx="11"/>
          </p:nvPr>
        </p:nvSpPr>
        <p:spPr/>
        <p:txBody>
          <a:bodyPr/>
          <a:lstStyle/>
          <a:p>
            <a:fld id="{9F92722A-13CA-49BB-B125-2A56C31837E2}" type="slidenum">
              <a:rPr lang="en-US" altLang="ja-JP" smtClean="0"/>
              <a:pPr/>
              <a:t>36</a:t>
            </a:fld>
            <a:endParaRPr lang="en-US" altLang="ja-JP"/>
          </a:p>
        </p:txBody>
      </p:sp>
    </p:spTree>
    <p:extLst>
      <p:ext uri="{BB962C8B-B14F-4D97-AF65-F5344CB8AC3E}">
        <p14:creationId xmlns:p14="http://schemas.microsoft.com/office/powerpoint/2010/main" val="29053155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a:t>Here is </a:t>
            </a:r>
            <a:r>
              <a:rPr kumimoji="1" lang="en-US" altLang="ja-JP"/>
              <a:t>a demo</a:t>
            </a:r>
            <a:r>
              <a:rPr kumimoji="1" lang="en-US" altLang="ja-JP" dirty="0"/>
              <a:t>, which shows the way monitor works.</a:t>
            </a:r>
            <a:endParaRPr kumimoji="1" lang="ja-JP" altLang="en-US" dirty="0"/>
          </a:p>
        </p:txBody>
      </p:sp>
      <p:sp>
        <p:nvSpPr>
          <p:cNvPr id="4" name="Footer Placeholder 3"/>
          <p:cNvSpPr>
            <a:spLocks noGrp="1"/>
          </p:cNvSpPr>
          <p:nvPr>
            <p:ph type="ftr" sz="quarter" idx="10"/>
          </p:nvPr>
        </p:nvSpPr>
        <p:spPr/>
        <p:txBody>
          <a:bodyPr/>
          <a:lstStyle/>
          <a:p>
            <a:r>
              <a:rPr lang="en-US" altLang="ja-JP"/>
              <a:t>Copyright 2018 FUJITSU LIMITED</a:t>
            </a:r>
          </a:p>
        </p:txBody>
      </p:sp>
      <p:sp>
        <p:nvSpPr>
          <p:cNvPr id="5" name="Slide Number Placeholder 4"/>
          <p:cNvSpPr>
            <a:spLocks noGrp="1"/>
          </p:cNvSpPr>
          <p:nvPr>
            <p:ph type="sldNum" sz="quarter" idx="11"/>
          </p:nvPr>
        </p:nvSpPr>
        <p:spPr/>
        <p:txBody>
          <a:bodyPr/>
          <a:lstStyle/>
          <a:p>
            <a:fld id="{9F92722A-13CA-49BB-B125-2A56C31837E2}" type="slidenum">
              <a:rPr lang="en-US" altLang="ja-JP" smtClean="0"/>
              <a:pPr/>
              <a:t>37</a:t>
            </a:fld>
            <a:endParaRPr lang="en-US" altLang="ja-JP"/>
          </a:p>
        </p:txBody>
      </p:sp>
    </p:spTree>
    <p:extLst>
      <p:ext uri="{BB962C8B-B14F-4D97-AF65-F5344CB8AC3E}">
        <p14:creationId xmlns:p14="http://schemas.microsoft.com/office/powerpoint/2010/main" val="25560572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defTabSz="906453">
              <a:defRPr/>
            </a:pPr>
            <a:r>
              <a:rPr kumimoji="1" lang="en-US" altLang="ja-JP" dirty="0"/>
              <a:t>Now I will give a brief summary of the speech.</a:t>
            </a:r>
          </a:p>
          <a:p>
            <a:pPr defTabSz="906453">
              <a:defRPr/>
            </a:pPr>
            <a:r>
              <a:rPr kumimoji="1" lang="en-US" altLang="ja-JP" dirty="0"/>
              <a:t>At the first we introduced the basis of NVDIMM. Then we talked about two issues that we found and solved.</a:t>
            </a:r>
          </a:p>
          <a:p>
            <a:pPr defTabSz="906453">
              <a:defRPr/>
            </a:pPr>
            <a:r>
              <a:rPr kumimoji="1" lang="en-US" altLang="ja-JP" dirty="0"/>
              <a:t>One is the replacement of NVDIMM. The other one is the monitor NVDIMM.</a:t>
            </a:r>
          </a:p>
          <a:p>
            <a:pPr defTabSz="906453">
              <a:defRPr/>
            </a:pPr>
            <a:r>
              <a:rPr kumimoji="1" lang="en-US" altLang="ja-JP" dirty="0"/>
              <a:t>And,  at the end, here are some plans about our future work.</a:t>
            </a:r>
          </a:p>
          <a:p>
            <a:pPr defTabSz="906453">
              <a:defRPr/>
            </a:pPr>
            <a:endParaRPr kumimoji="1" lang="en-US" altLang="ja-JP" dirty="0"/>
          </a:p>
          <a:p>
            <a:pPr defTabSz="906453">
              <a:defRPr/>
            </a:pPr>
            <a:r>
              <a:rPr kumimoji="1" lang="en-US" altLang="ja-JP" dirty="0"/>
              <a:t>Thank you for your time. </a:t>
            </a:r>
            <a:endParaRPr kumimoji="1" lang="ja-JP" altLang="en-US" dirty="0"/>
          </a:p>
        </p:txBody>
      </p:sp>
      <p:sp>
        <p:nvSpPr>
          <p:cNvPr id="4" name="フッター プレースホルダー 3"/>
          <p:cNvSpPr>
            <a:spLocks noGrp="1"/>
          </p:cNvSpPr>
          <p:nvPr>
            <p:ph type="ftr" sz="quarter" idx="10"/>
          </p:nvPr>
        </p:nvSpPr>
        <p:spPr/>
        <p:txBody>
          <a:bodyPr/>
          <a:lstStyle/>
          <a:p>
            <a:r>
              <a:rPr lang="en-US" altLang="ja-JP"/>
              <a:t>Copyright 2016 FUJITSU LIMITED</a:t>
            </a:r>
          </a:p>
        </p:txBody>
      </p:sp>
      <p:sp>
        <p:nvSpPr>
          <p:cNvPr id="5" name="スライド番号プレースホルダー 4"/>
          <p:cNvSpPr>
            <a:spLocks noGrp="1"/>
          </p:cNvSpPr>
          <p:nvPr>
            <p:ph type="sldNum" sz="quarter" idx="11"/>
          </p:nvPr>
        </p:nvSpPr>
        <p:spPr/>
        <p:txBody>
          <a:bodyPr/>
          <a:lstStyle/>
          <a:p>
            <a:fld id="{9F92722A-13CA-49BB-B125-2A56C31837E2}" type="slidenum">
              <a:rPr lang="en-US" altLang="ja-JP" smtClean="0"/>
              <a:pPr/>
              <a:t>38</a:t>
            </a:fld>
            <a:endParaRPr lang="en-US" altLang="ja-JP"/>
          </a:p>
        </p:txBody>
      </p:sp>
    </p:spTree>
    <p:extLst>
      <p:ext uri="{BB962C8B-B14F-4D97-AF65-F5344CB8AC3E}">
        <p14:creationId xmlns:p14="http://schemas.microsoft.com/office/powerpoint/2010/main" val="18890434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10"/>
          </p:nvPr>
        </p:nvSpPr>
        <p:spPr/>
        <p:txBody>
          <a:bodyPr/>
          <a:lstStyle/>
          <a:p>
            <a:r>
              <a:rPr lang="en-US" altLang="ja-JP"/>
              <a:t>Copyright 2018 FUJITSU LIMITED</a:t>
            </a:r>
          </a:p>
        </p:txBody>
      </p:sp>
      <p:sp>
        <p:nvSpPr>
          <p:cNvPr id="5" name="スライド番号プレースホルダー 4"/>
          <p:cNvSpPr>
            <a:spLocks noGrp="1"/>
          </p:cNvSpPr>
          <p:nvPr>
            <p:ph type="sldNum" sz="quarter" idx="11"/>
          </p:nvPr>
        </p:nvSpPr>
        <p:spPr/>
        <p:txBody>
          <a:bodyPr/>
          <a:lstStyle/>
          <a:p>
            <a:fld id="{9F92722A-13CA-49BB-B125-2A56C31837E2}" type="slidenum">
              <a:rPr lang="en-US" altLang="ja-JP" smtClean="0"/>
              <a:pPr/>
              <a:t>39</a:t>
            </a:fld>
            <a:endParaRPr lang="en-US" altLang="ja-JP"/>
          </a:p>
        </p:txBody>
      </p:sp>
    </p:spTree>
    <p:extLst>
      <p:ext uri="{BB962C8B-B14F-4D97-AF65-F5344CB8AC3E}">
        <p14:creationId xmlns:p14="http://schemas.microsoft.com/office/powerpoint/2010/main" val="2463974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Grp="1" noChangeArrowheads="1"/>
          </p:cNvSpPr>
          <p:nvPr>
            <p:ph type="ftr" sz="quarter" idx="4"/>
          </p:nvPr>
        </p:nvSpPr>
        <p:spPr>
          <a:ln/>
        </p:spPr>
        <p:txBody>
          <a:bodyPr/>
          <a:lstStyle/>
          <a:p>
            <a:r>
              <a:rPr lang="en-US" altLang="ja-JP"/>
              <a:t>Copyright 2018 FUJITSU LIMITED</a:t>
            </a:r>
          </a:p>
        </p:txBody>
      </p:sp>
      <p:sp>
        <p:nvSpPr>
          <p:cNvPr id="7" name="Rectangle 7"/>
          <p:cNvSpPr>
            <a:spLocks noGrp="1" noChangeArrowheads="1"/>
          </p:cNvSpPr>
          <p:nvPr>
            <p:ph type="sldNum" sz="quarter" idx="5"/>
          </p:nvPr>
        </p:nvSpPr>
        <p:spPr>
          <a:ln/>
        </p:spPr>
        <p:txBody>
          <a:bodyPr/>
          <a:lstStyle/>
          <a:p>
            <a:fld id="{52907734-A7B3-479F-9B48-BD0920DAB3E0}" type="slidenum">
              <a:rPr lang="en-US" altLang="ja-JP"/>
              <a:pPr/>
              <a:t>1</a:t>
            </a:fld>
            <a:endParaRPr lang="en-US" altLang="ja-JP"/>
          </a:p>
        </p:txBody>
      </p:sp>
      <p:sp>
        <p:nvSpPr>
          <p:cNvPr id="387074" name="Rectangle 2"/>
          <p:cNvSpPr>
            <a:spLocks noGrp="1" noRot="1" noChangeAspect="1" noChangeArrowheads="1" noTextEdit="1"/>
          </p:cNvSpPr>
          <p:nvPr>
            <p:ph type="sldImg"/>
          </p:nvPr>
        </p:nvSpPr>
        <p:spPr>
          <a:ln/>
        </p:spPr>
      </p:sp>
      <p:sp>
        <p:nvSpPr>
          <p:cNvPr id="387075" name="Rectangle 3"/>
          <p:cNvSpPr>
            <a:spLocks noGrp="1" noChangeArrowheads="1"/>
          </p:cNvSpPr>
          <p:nvPr>
            <p:ph type="body" idx="1"/>
          </p:nvPr>
        </p:nvSpPr>
        <p:spPr>
          <a:xfrm>
            <a:off x="679450" y="4721225"/>
            <a:ext cx="5626100" cy="4891088"/>
          </a:xfrm>
        </p:spPr>
        <p:txBody>
          <a:bodyPr/>
          <a:lstStyle/>
          <a:p>
            <a:pPr>
              <a:spcBef>
                <a:spcPct val="20000"/>
              </a:spcBef>
              <a:buClr>
                <a:srgbClr val="FF0000"/>
              </a:buClr>
              <a:buSzPct val="80000"/>
              <a:buFont typeface="Wingdings" pitchFamily="2" charset="2"/>
              <a:buNone/>
            </a:pPr>
            <a:endParaRPr lang="en-GB" altLang="ja-JP"/>
          </a:p>
        </p:txBody>
      </p:sp>
    </p:spTree>
    <p:extLst>
      <p:ext uri="{BB962C8B-B14F-4D97-AF65-F5344CB8AC3E}">
        <p14:creationId xmlns:p14="http://schemas.microsoft.com/office/powerpoint/2010/main" val="38645778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フッター プレースホルダー 3"/>
          <p:cNvSpPr>
            <a:spLocks noGrp="1"/>
          </p:cNvSpPr>
          <p:nvPr>
            <p:ph type="ftr" sz="quarter" idx="10"/>
          </p:nvPr>
        </p:nvSpPr>
        <p:spPr/>
        <p:txBody>
          <a:bodyPr/>
          <a:lstStyle/>
          <a:p>
            <a:r>
              <a:rPr lang="en-US" altLang="ja-JP"/>
              <a:t>Copyright 2018 FUJITSU LIMITED</a:t>
            </a:r>
          </a:p>
        </p:txBody>
      </p:sp>
      <p:sp>
        <p:nvSpPr>
          <p:cNvPr id="5" name="スライド番号プレースホルダー 4"/>
          <p:cNvSpPr>
            <a:spLocks noGrp="1"/>
          </p:cNvSpPr>
          <p:nvPr>
            <p:ph type="sldNum" sz="quarter" idx="11"/>
          </p:nvPr>
        </p:nvSpPr>
        <p:spPr/>
        <p:txBody>
          <a:bodyPr/>
          <a:lstStyle/>
          <a:p>
            <a:fld id="{9F92722A-13CA-49BB-B125-2A56C31837E2}" type="slidenum">
              <a:rPr lang="en-US" altLang="ja-JP" smtClean="0"/>
              <a:pPr/>
              <a:t>2</a:t>
            </a:fld>
            <a:endParaRPr lang="en-US" altLang="ja-JP"/>
          </a:p>
        </p:txBody>
      </p:sp>
    </p:spTree>
    <p:extLst>
      <p:ext uri="{BB962C8B-B14F-4D97-AF65-F5344CB8AC3E}">
        <p14:creationId xmlns:p14="http://schemas.microsoft.com/office/powerpoint/2010/main" val="988749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a:t>OK, now it is my turn to talk about the </a:t>
            </a:r>
            <a:r>
              <a:rPr kumimoji="1" lang="en-US" altLang="ja-JP" dirty="0" err="1"/>
              <a:t>nvdimm</a:t>
            </a:r>
            <a:r>
              <a:rPr kumimoji="1" lang="en-US" altLang="ja-JP" dirty="0"/>
              <a:t> monitoring daemon.</a:t>
            </a:r>
            <a:endParaRPr kumimoji="1" lang="ja-JP" altLang="en-US" dirty="0"/>
          </a:p>
        </p:txBody>
      </p:sp>
      <p:sp>
        <p:nvSpPr>
          <p:cNvPr id="4" name="Footer Placeholder 3"/>
          <p:cNvSpPr>
            <a:spLocks noGrp="1"/>
          </p:cNvSpPr>
          <p:nvPr>
            <p:ph type="ftr" sz="quarter" idx="10"/>
          </p:nvPr>
        </p:nvSpPr>
        <p:spPr/>
        <p:txBody>
          <a:bodyPr/>
          <a:lstStyle/>
          <a:p>
            <a:r>
              <a:rPr lang="en-US" altLang="ja-JP"/>
              <a:t>Copyright 2018 FUJITSU LIMITED</a:t>
            </a:r>
          </a:p>
        </p:txBody>
      </p:sp>
      <p:sp>
        <p:nvSpPr>
          <p:cNvPr id="5" name="Slide Number Placeholder 4"/>
          <p:cNvSpPr>
            <a:spLocks noGrp="1"/>
          </p:cNvSpPr>
          <p:nvPr>
            <p:ph type="sldNum" sz="quarter" idx="11"/>
          </p:nvPr>
        </p:nvSpPr>
        <p:spPr/>
        <p:txBody>
          <a:bodyPr/>
          <a:lstStyle/>
          <a:p>
            <a:fld id="{9F92722A-13CA-49BB-B125-2A56C31837E2}" type="slidenum">
              <a:rPr lang="en-US" altLang="ja-JP" smtClean="0"/>
              <a:pPr/>
              <a:t>26</a:t>
            </a:fld>
            <a:endParaRPr lang="en-US" altLang="ja-JP"/>
          </a:p>
        </p:txBody>
      </p:sp>
    </p:spTree>
    <p:extLst>
      <p:ext uri="{BB962C8B-B14F-4D97-AF65-F5344CB8AC3E}">
        <p14:creationId xmlns:p14="http://schemas.microsoft.com/office/powerpoint/2010/main" val="29650584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a:t>Before my speech, please allow me to introduce myself a bit.</a:t>
            </a:r>
          </a:p>
          <a:p>
            <a:r>
              <a:rPr kumimoji="1" lang="en-US" altLang="ja-JP" dirty="0"/>
              <a:t>My name is QI Fuli.  I am a software engineer at Fujitsu, meanwhile a </a:t>
            </a:r>
            <a:r>
              <a:rPr kumimoji="1" lang="en-US" altLang="ja-JP" dirty="0" err="1"/>
              <a:t>phd</a:t>
            </a:r>
            <a:r>
              <a:rPr kumimoji="1" lang="en-US" altLang="ja-JP" dirty="0"/>
              <a:t> student at university of Tokyo. Currently I am working on the persistent memory Research and development.</a:t>
            </a:r>
            <a:endParaRPr kumimoji="1" lang="ja-JP" altLang="en-US" dirty="0"/>
          </a:p>
        </p:txBody>
      </p:sp>
      <p:sp>
        <p:nvSpPr>
          <p:cNvPr id="4" name="Footer Placeholder 3"/>
          <p:cNvSpPr>
            <a:spLocks noGrp="1"/>
          </p:cNvSpPr>
          <p:nvPr>
            <p:ph type="ftr" sz="quarter" idx="10"/>
          </p:nvPr>
        </p:nvSpPr>
        <p:spPr/>
        <p:txBody>
          <a:bodyPr/>
          <a:lstStyle/>
          <a:p>
            <a:r>
              <a:rPr lang="en-US" altLang="ja-JP"/>
              <a:t>Copyright 2018 FUJITSU LIMITED</a:t>
            </a:r>
          </a:p>
        </p:txBody>
      </p:sp>
      <p:sp>
        <p:nvSpPr>
          <p:cNvPr id="5" name="Slide Number Placeholder 4"/>
          <p:cNvSpPr>
            <a:spLocks noGrp="1"/>
          </p:cNvSpPr>
          <p:nvPr>
            <p:ph type="sldNum" sz="quarter" idx="11"/>
          </p:nvPr>
        </p:nvSpPr>
        <p:spPr/>
        <p:txBody>
          <a:bodyPr/>
          <a:lstStyle/>
          <a:p>
            <a:fld id="{9F92722A-13CA-49BB-B125-2A56C31837E2}" type="slidenum">
              <a:rPr lang="en-US" altLang="ja-JP" smtClean="0"/>
              <a:pPr/>
              <a:t>27</a:t>
            </a:fld>
            <a:endParaRPr lang="en-US" altLang="ja-JP"/>
          </a:p>
        </p:txBody>
      </p:sp>
    </p:spTree>
    <p:extLst>
      <p:ext uri="{BB962C8B-B14F-4D97-AF65-F5344CB8AC3E}">
        <p14:creationId xmlns:p14="http://schemas.microsoft.com/office/powerpoint/2010/main" val="3598167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a:t>First, I want to explain why the status of NVDIMM must be monitored.</a:t>
            </a:r>
          </a:p>
          <a:p>
            <a:r>
              <a:rPr kumimoji="1" lang="en-US" altLang="ja-JP" dirty="0"/>
              <a:t>Same as NAND Flash, NVDIMM has a life span, and blocks of NVDIMM will be broken due to endurance problem. The more I/O operations are performed, the more likely it is that NVDIMM’s blocks will break. NVDIMM modules consume spare block. In case of that a block breaks, its data will be swapped to spare block. With the increase of broken blocks, the amount of spare is decreasing. when the spare decrease to 0, it can not rescue the broken block. That is to say, the NVDIMM will be broken.</a:t>
            </a:r>
          </a:p>
          <a:p>
            <a:r>
              <a:rPr kumimoji="1" lang="en-US" altLang="ja-JP" dirty="0"/>
              <a:t>NVDIMM does not have a feature, such as memory-mirroring to save their data when it becomes broken. There is no HW mirroring at this phase. SW RAID only supports the usage of traditional OS storage stacks, rather than FS Dax or device DAX. Therefore the data will be lost when NVDIMM becomes physically damaged.</a:t>
            </a:r>
          </a:p>
          <a:p>
            <a:r>
              <a:rPr kumimoji="1" lang="en-US" altLang="ja-JP" dirty="0"/>
              <a:t>It is necessary to backup its data and do the replacement before there is no spare in NVDIMM. Therefore, the data can be prevented from NVDIMM physical damage.</a:t>
            </a:r>
          </a:p>
          <a:p>
            <a:r>
              <a:rPr kumimoji="1" lang="en-US" altLang="ja-JP" dirty="0"/>
              <a:t>Users need to know the best time to backup the data and replace the broken NVDIMM. In a word, Status of NVDIMM needs to be monitored and be notified before NVIMM becomes broken.</a:t>
            </a:r>
          </a:p>
        </p:txBody>
      </p:sp>
      <p:sp>
        <p:nvSpPr>
          <p:cNvPr id="4" name="Footer Placeholder 3"/>
          <p:cNvSpPr>
            <a:spLocks noGrp="1"/>
          </p:cNvSpPr>
          <p:nvPr>
            <p:ph type="ftr" sz="quarter" idx="10"/>
          </p:nvPr>
        </p:nvSpPr>
        <p:spPr/>
        <p:txBody>
          <a:bodyPr/>
          <a:lstStyle/>
          <a:p>
            <a:r>
              <a:rPr lang="en-US" altLang="ja-JP"/>
              <a:t>Copyright 2018 FUJITSU LIMITED</a:t>
            </a:r>
          </a:p>
        </p:txBody>
      </p:sp>
      <p:sp>
        <p:nvSpPr>
          <p:cNvPr id="5" name="Slide Number Placeholder 4"/>
          <p:cNvSpPr>
            <a:spLocks noGrp="1"/>
          </p:cNvSpPr>
          <p:nvPr>
            <p:ph type="sldNum" sz="quarter" idx="11"/>
          </p:nvPr>
        </p:nvSpPr>
        <p:spPr/>
        <p:txBody>
          <a:bodyPr/>
          <a:lstStyle/>
          <a:p>
            <a:fld id="{9F92722A-13CA-49BB-B125-2A56C31837E2}" type="slidenum">
              <a:rPr lang="en-US" altLang="ja-JP" smtClean="0"/>
              <a:pPr/>
              <a:t>28</a:t>
            </a:fld>
            <a:endParaRPr lang="en-US" altLang="ja-JP"/>
          </a:p>
        </p:txBody>
      </p:sp>
    </p:spTree>
    <p:extLst>
      <p:ext uri="{BB962C8B-B14F-4D97-AF65-F5344CB8AC3E}">
        <p14:creationId xmlns:p14="http://schemas.microsoft.com/office/powerpoint/2010/main" val="322404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a:t>Users need to know the best time to backup the data and replace the broken NVDIMM. In a word, Status of NVDIMM needs to be monitored and be notified before NVIMM becomes broken.</a:t>
            </a:r>
          </a:p>
          <a:p>
            <a:r>
              <a:rPr kumimoji="1" lang="en-US" altLang="ja-JP" dirty="0"/>
              <a:t>Here I created a daemon to monitor NVDIMMs. We call it </a:t>
            </a:r>
            <a:r>
              <a:rPr kumimoji="1" lang="en-US" altLang="ja-JP" dirty="0" err="1"/>
              <a:t>ndctl</a:t>
            </a:r>
            <a:r>
              <a:rPr kumimoji="1" lang="en-US" altLang="ja-JP" dirty="0"/>
              <a:t> monitor and make it as a subcommand of </a:t>
            </a:r>
            <a:r>
              <a:rPr kumimoji="1" lang="en-US" altLang="ja-JP" dirty="0" err="1"/>
              <a:t>ndctl</a:t>
            </a:r>
            <a:r>
              <a:rPr kumimoji="1" lang="en-US" altLang="ja-JP" dirty="0"/>
              <a:t> command. </a:t>
            </a:r>
            <a:r>
              <a:rPr kumimoji="1" lang="en-US" altLang="ja-JP" dirty="0" err="1"/>
              <a:t>Ndctl</a:t>
            </a:r>
            <a:r>
              <a:rPr kumimoji="1" lang="en-US" altLang="ja-JP" dirty="0"/>
              <a:t> monitor targets to monitor the health status of NVDIMM and to notify critical status.</a:t>
            </a:r>
            <a:endParaRPr kumimoji="1" lang="ja-JP" altLang="en-US" dirty="0"/>
          </a:p>
        </p:txBody>
      </p:sp>
      <p:sp>
        <p:nvSpPr>
          <p:cNvPr id="4" name="Footer Placeholder 3"/>
          <p:cNvSpPr>
            <a:spLocks noGrp="1"/>
          </p:cNvSpPr>
          <p:nvPr>
            <p:ph type="ftr" sz="quarter" idx="10"/>
          </p:nvPr>
        </p:nvSpPr>
        <p:spPr/>
        <p:txBody>
          <a:bodyPr/>
          <a:lstStyle/>
          <a:p>
            <a:r>
              <a:rPr lang="en-US" altLang="ja-JP"/>
              <a:t>Copyright 2018 FUJITSU LIMITED</a:t>
            </a:r>
          </a:p>
        </p:txBody>
      </p:sp>
      <p:sp>
        <p:nvSpPr>
          <p:cNvPr id="5" name="Slide Number Placeholder 4"/>
          <p:cNvSpPr>
            <a:spLocks noGrp="1"/>
          </p:cNvSpPr>
          <p:nvPr>
            <p:ph type="sldNum" sz="quarter" idx="11"/>
          </p:nvPr>
        </p:nvSpPr>
        <p:spPr/>
        <p:txBody>
          <a:bodyPr/>
          <a:lstStyle/>
          <a:p>
            <a:fld id="{9F92722A-13CA-49BB-B125-2A56C31837E2}" type="slidenum">
              <a:rPr lang="en-US" altLang="ja-JP" smtClean="0"/>
              <a:pPr/>
              <a:t>29</a:t>
            </a:fld>
            <a:endParaRPr lang="en-US" altLang="ja-JP"/>
          </a:p>
        </p:txBody>
      </p:sp>
    </p:spTree>
    <p:extLst>
      <p:ext uri="{BB962C8B-B14F-4D97-AF65-F5344CB8AC3E}">
        <p14:creationId xmlns:p14="http://schemas.microsoft.com/office/powerpoint/2010/main" val="37746890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Now let’s come to the features of </a:t>
            </a:r>
            <a:r>
              <a:rPr kumimoji="1" lang="en-US" altLang="ja-JP" dirty="0" err="1"/>
              <a:t>Ndctl</a:t>
            </a:r>
            <a:r>
              <a:rPr kumimoji="1" lang="en-US" altLang="ja-JP" dirty="0"/>
              <a:t> monitor. The first feature is that it supports multiple SMART health event. My original idea was only to monitor the SMART health event which was </a:t>
            </a:r>
            <a:r>
              <a:rPr kumimoji="1" lang="en-US" altLang="ja-JP" dirty="0" err="1"/>
              <a:t>dimm</a:t>
            </a:r>
            <a:r>
              <a:rPr kumimoji="1" lang="en-US" altLang="ja-JP" dirty="0"/>
              <a:t> spare remaining. However, after discussing with the maintainer Dan Williams for several times, we decided to make a platform that supports more SMART events. Currently these SMART events that come from NVDIMM can be monitored.</a:t>
            </a:r>
            <a:endParaRPr kumimoji="1" lang="ja-JP" altLang="en-US" dirty="0"/>
          </a:p>
        </p:txBody>
      </p:sp>
      <p:sp>
        <p:nvSpPr>
          <p:cNvPr id="4" name="フッター プレースホルダー 3"/>
          <p:cNvSpPr>
            <a:spLocks noGrp="1"/>
          </p:cNvSpPr>
          <p:nvPr>
            <p:ph type="ftr" sz="quarter" idx="10"/>
          </p:nvPr>
        </p:nvSpPr>
        <p:spPr/>
        <p:txBody>
          <a:bodyPr/>
          <a:lstStyle/>
          <a:p>
            <a:r>
              <a:rPr lang="en-US" altLang="ja-JP"/>
              <a:t>Copyright 2017 FUJITSU LIMITED</a:t>
            </a:r>
          </a:p>
        </p:txBody>
      </p:sp>
      <p:sp>
        <p:nvSpPr>
          <p:cNvPr id="5" name="スライド番号プレースホルダー 4"/>
          <p:cNvSpPr>
            <a:spLocks noGrp="1"/>
          </p:cNvSpPr>
          <p:nvPr>
            <p:ph type="sldNum" sz="quarter" idx="11"/>
          </p:nvPr>
        </p:nvSpPr>
        <p:spPr/>
        <p:txBody>
          <a:bodyPr/>
          <a:lstStyle/>
          <a:p>
            <a:fld id="{9F92722A-13CA-49BB-B125-2A56C31837E2}" type="slidenum">
              <a:rPr lang="en-US" altLang="ja-JP" smtClean="0"/>
              <a:pPr/>
              <a:t>30</a:t>
            </a:fld>
            <a:endParaRPr lang="en-US" altLang="ja-JP"/>
          </a:p>
        </p:txBody>
      </p:sp>
    </p:spTree>
    <p:extLst>
      <p:ext uri="{BB962C8B-B14F-4D97-AF65-F5344CB8AC3E}">
        <p14:creationId xmlns:p14="http://schemas.microsoft.com/office/powerpoint/2010/main" val="2546663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a:t>The second feature is that there are several actions after monitoring. One is to log the output notification. As to log destination, users can set it to syslog or an arbitrary file, which can be set in the configuration file or be set by command option. As to output format, it is based on JSON, which can be analyzed by other log collectors, such as </a:t>
            </a:r>
            <a:r>
              <a:rPr kumimoji="1" lang="en-US" altLang="ja-JP" dirty="0" err="1"/>
              <a:t>fluentd</a:t>
            </a:r>
            <a:r>
              <a:rPr kumimoji="1" lang="en-US" altLang="ja-JP" dirty="0"/>
              <a:t>. The other action is to kick applications. This is not finished. Via this action, when the monitor detects a SMART health event, the application will move the data in real time.</a:t>
            </a:r>
            <a:endParaRPr kumimoji="1" lang="ja-JP" altLang="en-US" dirty="0"/>
          </a:p>
        </p:txBody>
      </p:sp>
      <p:sp>
        <p:nvSpPr>
          <p:cNvPr id="4" name="Footer Placeholder 3"/>
          <p:cNvSpPr>
            <a:spLocks noGrp="1"/>
          </p:cNvSpPr>
          <p:nvPr>
            <p:ph type="ftr" sz="quarter" idx="10"/>
          </p:nvPr>
        </p:nvSpPr>
        <p:spPr/>
        <p:txBody>
          <a:bodyPr/>
          <a:lstStyle/>
          <a:p>
            <a:r>
              <a:rPr lang="en-US" altLang="ja-JP"/>
              <a:t>Copyright 2018 FUJITSU LIMITED</a:t>
            </a:r>
          </a:p>
        </p:txBody>
      </p:sp>
      <p:sp>
        <p:nvSpPr>
          <p:cNvPr id="5" name="Slide Number Placeholder 4"/>
          <p:cNvSpPr>
            <a:spLocks noGrp="1"/>
          </p:cNvSpPr>
          <p:nvPr>
            <p:ph type="sldNum" sz="quarter" idx="11"/>
          </p:nvPr>
        </p:nvSpPr>
        <p:spPr/>
        <p:txBody>
          <a:bodyPr/>
          <a:lstStyle/>
          <a:p>
            <a:fld id="{9F92722A-13CA-49BB-B125-2A56C31837E2}" type="slidenum">
              <a:rPr lang="en-US" altLang="ja-JP" smtClean="0"/>
              <a:pPr/>
              <a:t>31</a:t>
            </a:fld>
            <a:endParaRPr lang="en-US" altLang="ja-JP"/>
          </a:p>
        </p:txBody>
      </p:sp>
    </p:spTree>
    <p:extLst>
      <p:ext uri="{BB962C8B-B14F-4D97-AF65-F5344CB8AC3E}">
        <p14:creationId xmlns:p14="http://schemas.microsoft.com/office/powerpoint/2010/main" val="23772716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pic>
        <p:nvPicPr>
          <p:cNvPr id="647217" name="Picture 49" descr="TitleRed_L15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gray">
          <a:xfrm>
            <a:off x="0" y="0"/>
            <a:ext cx="9144000" cy="4852988"/>
          </a:xfrm>
          <a:prstGeom prst="rect">
            <a:avLst/>
          </a:prstGeom>
          <a:noFill/>
          <a:extLst>
            <a:ext uri="{909E8E84-426E-40DD-AFC4-6F175D3DCCD1}">
              <a14:hiddenFill xmlns:a14="http://schemas.microsoft.com/office/drawing/2010/main">
                <a:solidFill>
                  <a:srgbClr val="FFFFFF"/>
                </a:solidFill>
              </a14:hiddenFill>
            </a:ext>
          </a:extLst>
        </p:spPr>
      </p:pic>
      <p:grpSp>
        <p:nvGrpSpPr>
          <p:cNvPr id="647218" name="Group 50"/>
          <p:cNvGrpSpPr>
            <a:grpSpLocks noChangeAspect="1"/>
          </p:cNvGrpSpPr>
          <p:nvPr userDrawn="1"/>
        </p:nvGrpSpPr>
        <p:grpSpPr bwMode="gray">
          <a:xfrm>
            <a:off x="7308850" y="185738"/>
            <a:ext cx="1647825" cy="920750"/>
            <a:chOff x="4604" y="117"/>
            <a:chExt cx="1038" cy="580"/>
          </a:xfrm>
        </p:grpSpPr>
        <p:sp>
          <p:nvSpPr>
            <p:cNvPr id="647219" name="AutoShape 51"/>
            <p:cNvSpPr>
              <a:spLocks noChangeAspect="1" noChangeArrowheads="1" noTextEdit="1"/>
            </p:cNvSpPr>
            <p:nvPr userDrawn="1"/>
          </p:nvSpPr>
          <p:spPr bwMode="gray">
            <a:xfrm>
              <a:off x="4604" y="117"/>
              <a:ext cx="1038" cy="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ja-JP" altLang="en-US"/>
            </a:p>
          </p:txBody>
        </p:sp>
        <p:sp>
          <p:nvSpPr>
            <p:cNvPr id="647220" name="Freeform 52"/>
            <p:cNvSpPr>
              <a:spLocks/>
            </p:cNvSpPr>
            <p:nvPr userDrawn="1"/>
          </p:nvSpPr>
          <p:spPr bwMode="gray">
            <a:xfrm>
              <a:off x="4655" y="604"/>
              <a:ext cx="26" cy="43"/>
            </a:xfrm>
            <a:custGeom>
              <a:avLst/>
              <a:gdLst>
                <a:gd name="T0" fmla="*/ 0 w 463"/>
                <a:gd name="T1" fmla="*/ 731 h 762"/>
                <a:gd name="T2" fmla="*/ 0 w 463"/>
                <a:gd name="T3" fmla="*/ 643 h 762"/>
                <a:gd name="T4" fmla="*/ 177 w 463"/>
                <a:gd name="T5" fmla="*/ 684 h 762"/>
                <a:gd name="T6" fmla="*/ 355 w 463"/>
                <a:gd name="T7" fmla="*/ 568 h 762"/>
                <a:gd name="T8" fmla="*/ 325 w 463"/>
                <a:gd name="T9" fmla="*/ 493 h 762"/>
                <a:gd name="T10" fmla="*/ 271 w 463"/>
                <a:gd name="T11" fmla="*/ 452 h 762"/>
                <a:gd name="T12" fmla="*/ 203 w 463"/>
                <a:gd name="T13" fmla="*/ 417 h 762"/>
                <a:gd name="T14" fmla="*/ 62 w 463"/>
                <a:gd name="T15" fmla="*/ 323 h 762"/>
                <a:gd name="T16" fmla="*/ 12 w 463"/>
                <a:gd name="T17" fmla="*/ 190 h 762"/>
                <a:gd name="T18" fmla="*/ 90 w 463"/>
                <a:gd name="T19" fmla="*/ 41 h 762"/>
                <a:gd name="T20" fmla="*/ 257 w 463"/>
                <a:gd name="T21" fmla="*/ 0 h 762"/>
                <a:gd name="T22" fmla="*/ 411 w 463"/>
                <a:gd name="T23" fmla="*/ 24 h 762"/>
                <a:gd name="T24" fmla="*/ 411 w 463"/>
                <a:gd name="T25" fmla="*/ 106 h 762"/>
                <a:gd name="T26" fmla="*/ 262 w 463"/>
                <a:gd name="T27" fmla="*/ 74 h 762"/>
                <a:gd name="T28" fmla="*/ 162 w 463"/>
                <a:gd name="T29" fmla="*/ 98 h 762"/>
                <a:gd name="T30" fmla="*/ 120 w 463"/>
                <a:gd name="T31" fmla="*/ 178 h 762"/>
                <a:gd name="T32" fmla="*/ 149 w 463"/>
                <a:gd name="T33" fmla="*/ 253 h 762"/>
                <a:gd name="T34" fmla="*/ 273 w 463"/>
                <a:gd name="T35" fmla="*/ 331 h 762"/>
                <a:gd name="T36" fmla="*/ 374 w 463"/>
                <a:gd name="T37" fmla="*/ 388 h 762"/>
                <a:gd name="T38" fmla="*/ 444 w 463"/>
                <a:gd name="T39" fmla="*/ 465 h 762"/>
                <a:gd name="T40" fmla="*/ 463 w 463"/>
                <a:gd name="T41" fmla="*/ 556 h 762"/>
                <a:gd name="T42" fmla="*/ 184 w 463"/>
                <a:gd name="T43" fmla="*/ 762 h 762"/>
                <a:gd name="T44" fmla="*/ 0 w 463"/>
                <a:gd name="T45" fmla="*/ 731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3" h="762">
                  <a:moveTo>
                    <a:pt x="0" y="731"/>
                  </a:moveTo>
                  <a:cubicBezTo>
                    <a:pt x="0" y="643"/>
                    <a:pt x="0" y="643"/>
                    <a:pt x="0" y="643"/>
                  </a:cubicBezTo>
                  <a:cubicBezTo>
                    <a:pt x="48" y="670"/>
                    <a:pt x="107" y="684"/>
                    <a:pt x="177" y="684"/>
                  </a:cubicBezTo>
                  <a:cubicBezTo>
                    <a:pt x="296" y="684"/>
                    <a:pt x="355" y="645"/>
                    <a:pt x="355" y="568"/>
                  </a:cubicBezTo>
                  <a:cubicBezTo>
                    <a:pt x="355" y="538"/>
                    <a:pt x="345" y="513"/>
                    <a:pt x="325" y="493"/>
                  </a:cubicBezTo>
                  <a:cubicBezTo>
                    <a:pt x="309" y="477"/>
                    <a:pt x="291" y="463"/>
                    <a:pt x="271" y="452"/>
                  </a:cubicBezTo>
                  <a:cubicBezTo>
                    <a:pt x="253" y="442"/>
                    <a:pt x="231" y="431"/>
                    <a:pt x="203" y="417"/>
                  </a:cubicBezTo>
                  <a:cubicBezTo>
                    <a:pt x="135" y="384"/>
                    <a:pt x="89" y="352"/>
                    <a:pt x="62" y="323"/>
                  </a:cubicBezTo>
                  <a:cubicBezTo>
                    <a:pt x="29" y="286"/>
                    <a:pt x="12" y="242"/>
                    <a:pt x="12" y="190"/>
                  </a:cubicBezTo>
                  <a:cubicBezTo>
                    <a:pt x="12" y="124"/>
                    <a:pt x="38" y="74"/>
                    <a:pt x="90" y="41"/>
                  </a:cubicBezTo>
                  <a:cubicBezTo>
                    <a:pt x="134" y="13"/>
                    <a:pt x="189" y="0"/>
                    <a:pt x="257" y="0"/>
                  </a:cubicBezTo>
                  <a:cubicBezTo>
                    <a:pt x="304" y="0"/>
                    <a:pt x="355" y="8"/>
                    <a:pt x="411" y="24"/>
                  </a:cubicBezTo>
                  <a:cubicBezTo>
                    <a:pt x="411" y="106"/>
                    <a:pt x="411" y="106"/>
                    <a:pt x="411" y="106"/>
                  </a:cubicBezTo>
                  <a:cubicBezTo>
                    <a:pt x="364" y="85"/>
                    <a:pt x="314" y="74"/>
                    <a:pt x="262" y="74"/>
                  </a:cubicBezTo>
                  <a:cubicBezTo>
                    <a:pt x="222" y="74"/>
                    <a:pt x="188" y="82"/>
                    <a:pt x="162" y="98"/>
                  </a:cubicBezTo>
                  <a:cubicBezTo>
                    <a:pt x="134" y="115"/>
                    <a:pt x="120" y="141"/>
                    <a:pt x="120" y="178"/>
                  </a:cubicBezTo>
                  <a:cubicBezTo>
                    <a:pt x="120" y="209"/>
                    <a:pt x="130" y="234"/>
                    <a:pt x="149" y="253"/>
                  </a:cubicBezTo>
                  <a:cubicBezTo>
                    <a:pt x="168" y="273"/>
                    <a:pt x="209" y="298"/>
                    <a:pt x="273" y="331"/>
                  </a:cubicBezTo>
                  <a:cubicBezTo>
                    <a:pt x="324" y="356"/>
                    <a:pt x="357" y="375"/>
                    <a:pt x="374" y="388"/>
                  </a:cubicBezTo>
                  <a:cubicBezTo>
                    <a:pt x="407" y="412"/>
                    <a:pt x="430" y="437"/>
                    <a:pt x="444" y="465"/>
                  </a:cubicBezTo>
                  <a:cubicBezTo>
                    <a:pt x="457" y="490"/>
                    <a:pt x="463" y="520"/>
                    <a:pt x="463" y="556"/>
                  </a:cubicBezTo>
                  <a:cubicBezTo>
                    <a:pt x="463" y="693"/>
                    <a:pt x="370" y="762"/>
                    <a:pt x="184" y="762"/>
                  </a:cubicBezTo>
                  <a:cubicBezTo>
                    <a:pt x="109" y="762"/>
                    <a:pt x="48" y="752"/>
                    <a:pt x="0" y="7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1" name="Freeform 53"/>
            <p:cNvSpPr>
              <a:spLocks/>
            </p:cNvSpPr>
            <p:nvPr userDrawn="1"/>
          </p:nvSpPr>
          <p:spPr bwMode="gray">
            <a:xfrm>
              <a:off x="4691" y="585"/>
              <a:ext cx="30" cy="61"/>
            </a:xfrm>
            <a:custGeom>
              <a:avLst/>
              <a:gdLst>
                <a:gd name="T0" fmla="*/ 0 w 548"/>
                <a:gd name="T1" fmla="*/ 1087 h 1087"/>
                <a:gd name="T2" fmla="*/ 0 w 548"/>
                <a:gd name="T3" fmla="*/ 0 h 1087"/>
                <a:gd name="T4" fmla="*/ 124 w 548"/>
                <a:gd name="T5" fmla="*/ 0 h 1087"/>
                <a:gd name="T6" fmla="*/ 124 w 548"/>
                <a:gd name="T7" fmla="*/ 382 h 1087"/>
                <a:gd name="T8" fmla="*/ 306 w 548"/>
                <a:gd name="T9" fmla="*/ 345 h 1087"/>
                <a:gd name="T10" fmla="*/ 526 w 548"/>
                <a:gd name="T11" fmla="*/ 458 h 1087"/>
                <a:gd name="T12" fmla="*/ 548 w 548"/>
                <a:gd name="T13" fmla="*/ 644 h 1087"/>
                <a:gd name="T14" fmla="*/ 548 w 548"/>
                <a:gd name="T15" fmla="*/ 1087 h 1087"/>
                <a:gd name="T16" fmla="*/ 425 w 548"/>
                <a:gd name="T17" fmla="*/ 1087 h 1087"/>
                <a:gd name="T18" fmla="*/ 425 w 548"/>
                <a:gd name="T19" fmla="*/ 624 h 1087"/>
                <a:gd name="T20" fmla="*/ 403 w 548"/>
                <a:gd name="T21" fmla="*/ 477 h 1087"/>
                <a:gd name="T22" fmla="*/ 294 w 548"/>
                <a:gd name="T23" fmla="*/ 419 h 1087"/>
                <a:gd name="T24" fmla="*/ 124 w 548"/>
                <a:gd name="T25" fmla="*/ 463 h 1087"/>
                <a:gd name="T26" fmla="*/ 124 w 548"/>
                <a:gd name="T27" fmla="*/ 1087 h 1087"/>
                <a:gd name="T28" fmla="*/ 0 w 548"/>
                <a:gd name="T29" fmla="*/ 1087 h 1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8" h="1087">
                  <a:moveTo>
                    <a:pt x="0" y="1087"/>
                  </a:moveTo>
                  <a:cubicBezTo>
                    <a:pt x="0" y="0"/>
                    <a:pt x="0" y="0"/>
                    <a:pt x="0" y="0"/>
                  </a:cubicBezTo>
                  <a:cubicBezTo>
                    <a:pt x="124" y="0"/>
                    <a:pt x="124" y="0"/>
                    <a:pt x="124" y="0"/>
                  </a:cubicBezTo>
                  <a:cubicBezTo>
                    <a:pt x="124" y="382"/>
                    <a:pt x="124" y="382"/>
                    <a:pt x="124" y="382"/>
                  </a:cubicBezTo>
                  <a:cubicBezTo>
                    <a:pt x="188" y="357"/>
                    <a:pt x="249" y="345"/>
                    <a:pt x="306" y="345"/>
                  </a:cubicBezTo>
                  <a:cubicBezTo>
                    <a:pt x="420" y="345"/>
                    <a:pt x="493" y="382"/>
                    <a:pt x="526" y="458"/>
                  </a:cubicBezTo>
                  <a:cubicBezTo>
                    <a:pt x="541" y="492"/>
                    <a:pt x="548" y="554"/>
                    <a:pt x="548" y="644"/>
                  </a:cubicBezTo>
                  <a:cubicBezTo>
                    <a:pt x="548" y="1087"/>
                    <a:pt x="548" y="1087"/>
                    <a:pt x="548" y="1087"/>
                  </a:cubicBezTo>
                  <a:cubicBezTo>
                    <a:pt x="425" y="1087"/>
                    <a:pt x="425" y="1087"/>
                    <a:pt x="425" y="1087"/>
                  </a:cubicBezTo>
                  <a:cubicBezTo>
                    <a:pt x="425" y="624"/>
                    <a:pt x="425" y="624"/>
                    <a:pt x="425" y="624"/>
                  </a:cubicBezTo>
                  <a:cubicBezTo>
                    <a:pt x="425" y="555"/>
                    <a:pt x="418" y="506"/>
                    <a:pt x="403" y="477"/>
                  </a:cubicBezTo>
                  <a:cubicBezTo>
                    <a:pt x="384" y="439"/>
                    <a:pt x="347" y="419"/>
                    <a:pt x="294" y="419"/>
                  </a:cubicBezTo>
                  <a:cubicBezTo>
                    <a:pt x="245" y="419"/>
                    <a:pt x="189" y="434"/>
                    <a:pt x="124" y="463"/>
                  </a:cubicBezTo>
                  <a:cubicBezTo>
                    <a:pt x="124" y="1087"/>
                    <a:pt x="124" y="1087"/>
                    <a:pt x="124" y="1087"/>
                  </a:cubicBezTo>
                  <a:lnTo>
                    <a:pt x="0" y="10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2" name="Freeform 54"/>
            <p:cNvSpPr>
              <a:spLocks noEditPoints="1"/>
            </p:cNvSpPr>
            <p:nvPr userDrawn="1"/>
          </p:nvSpPr>
          <p:spPr bwMode="gray">
            <a:xfrm>
              <a:off x="4730" y="604"/>
              <a:ext cx="32" cy="43"/>
            </a:xfrm>
            <a:custGeom>
              <a:avLst/>
              <a:gdLst>
                <a:gd name="T0" fmla="*/ 437 w 561"/>
                <a:gd name="T1" fmla="*/ 286 h 762"/>
                <a:gd name="T2" fmla="*/ 437 w 561"/>
                <a:gd name="T3" fmla="*/ 248 h 762"/>
                <a:gd name="T4" fmla="*/ 415 w 561"/>
                <a:gd name="T5" fmla="*/ 138 h 762"/>
                <a:gd name="T6" fmla="*/ 271 w 561"/>
                <a:gd name="T7" fmla="*/ 77 h 762"/>
                <a:gd name="T8" fmla="*/ 70 w 561"/>
                <a:gd name="T9" fmla="*/ 118 h 762"/>
                <a:gd name="T10" fmla="*/ 70 w 561"/>
                <a:gd name="T11" fmla="*/ 31 h 762"/>
                <a:gd name="T12" fmla="*/ 284 w 561"/>
                <a:gd name="T13" fmla="*/ 0 h 762"/>
                <a:gd name="T14" fmla="*/ 516 w 561"/>
                <a:gd name="T15" fmla="*/ 76 h 762"/>
                <a:gd name="T16" fmla="*/ 558 w 561"/>
                <a:gd name="T17" fmla="*/ 200 h 762"/>
                <a:gd name="T18" fmla="*/ 561 w 561"/>
                <a:gd name="T19" fmla="*/ 290 h 762"/>
                <a:gd name="T20" fmla="*/ 561 w 561"/>
                <a:gd name="T21" fmla="*/ 727 h 762"/>
                <a:gd name="T22" fmla="*/ 293 w 561"/>
                <a:gd name="T23" fmla="*/ 762 h 762"/>
                <a:gd name="T24" fmla="*/ 83 w 561"/>
                <a:gd name="T25" fmla="*/ 720 h 762"/>
                <a:gd name="T26" fmla="*/ 0 w 561"/>
                <a:gd name="T27" fmla="*/ 558 h 762"/>
                <a:gd name="T28" fmla="*/ 96 w 561"/>
                <a:gd name="T29" fmla="*/ 363 h 762"/>
                <a:gd name="T30" fmla="*/ 336 w 561"/>
                <a:gd name="T31" fmla="*/ 297 h 762"/>
                <a:gd name="T32" fmla="*/ 437 w 561"/>
                <a:gd name="T33" fmla="*/ 286 h 762"/>
                <a:gd name="T34" fmla="*/ 437 w 561"/>
                <a:gd name="T35" fmla="*/ 356 h 762"/>
                <a:gd name="T36" fmla="*/ 267 w 561"/>
                <a:gd name="T37" fmla="*/ 382 h 762"/>
                <a:gd name="T38" fmla="*/ 127 w 561"/>
                <a:gd name="T39" fmla="*/ 545 h 762"/>
                <a:gd name="T40" fmla="*/ 168 w 561"/>
                <a:gd name="T41" fmla="*/ 650 h 762"/>
                <a:gd name="T42" fmla="*/ 312 w 561"/>
                <a:gd name="T43" fmla="*/ 687 h 762"/>
                <a:gd name="T44" fmla="*/ 437 w 561"/>
                <a:gd name="T45" fmla="*/ 670 h 762"/>
                <a:gd name="T46" fmla="*/ 437 w 561"/>
                <a:gd name="T47" fmla="*/ 356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61" h="762">
                  <a:moveTo>
                    <a:pt x="437" y="286"/>
                  </a:moveTo>
                  <a:cubicBezTo>
                    <a:pt x="437" y="248"/>
                    <a:pt x="437" y="248"/>
                    <a:pt x="437" y="248"/>
                  </a:cubicBezTo>
                  <a:cubicBezTo>
                    <a:pt x="437" y="200"/>
                    <a:pt x="430" y="164"/>
                    <a:pt x="415" y="138"/>
                  </a:cubicBezTo>
                  <a:cubicBezTo>
                    <a:pt x="392" y="97"/>
                    <a:pt x="344" y="77"/>
                    <a:pt x="271" y="77"/>
                  </a:cubicBezTo>
                  <a:cubicBezTo>
                    <a:pt x="206" y="77"/>
                    <a:pt x="139" y="91"/>
                    <a:pt x="70" y="118"/>
                  </a:cubicBezTo>
                  <a:cubicBezTo>
                    <a:pt x="70" y="31"/>
                    <a:pt x="70" y="31"/>
                    <a:pt x="70" y="31"/>
                  </a:cubicBezTo>
                  <a:cubicBezTo>
                    <a:pt x="139" y="10"/>
                    <a:pt x="210" y="0"/>
                    <a:pt x="284" y="0"/>
                  </a:cubicBezTo>
                  <a:cubicBezTo>
                    <a:pt x="397" y="0"/>
                    <a:pt x="474" y="25"/>
                    <a:pt x="516" y="76"/>
                  </a:cubicBezTo>
                  <a:cubicBezTo>
                    <a:pt x="539" y="104"/>
                    <a:pt x="553" y="145"/>
                    <a:pt x="558" y="200"/>
                  </a:cubicBezTo>
                  <a:cubicBezTo>
                    <a:pt x="560" y="220"/>
                    <a:pt x="561" y="250"/>
                    <a:pt x="561" y="290"/>
                  </a:cubicBezTo>
                  <a:cubicBezTo>
                    <a:pt x="561" y="727"/>
                    <a:pt x="561" y="727"/>
                    <a:pt x="561" y="727"/>
                  </a:cubicBezTo>
                  <a:cubicBezTo>
                    <a:pt x="477" y="750"/>
                    <a:pt x="387" y="762"/>
                    <a:pt x="293" y="762"/>
                  </a:cubicBezTo>
                  <a:cubicBezTo>
                    <a:pt x="203" y="762"/>
                    <a:pt x="133" y="748"/>
                    <a:pt x="83" y="720"/>
                  </a:cubicBezTo>
                  <a:cubicBezTo>
                    <a:pt x="28" y="689"/>
                    <a:pt x="0" y="635"/>
                    <a:pt x="0" y="558"/>
                  </a:cubicBezTo>
                  <a:cubicBezTo>
                    <a:pt x="0" y="470"/>
                    <a:pt x="32" y="405"/>
                    <a:pt x="96" y="363"/>
                  </a:cubicBezTo>
                  <a:cubicBezTo>
                    <a:pt x="143" y="332"/>
                    <a:pt x="223" y="310"/>
                    <a:pt x="336" y="297"/>
                  </a:cubicBezTo>
                  <a:cubicBezTo>
                    <a:pt x="357" y="294"/>
                    <a:pt x="391" y="291"/>
                    <a:pt x="437" y="286"/>
                  </a:cubicBezTo>
                  <a:close/>
                  <a:moveTo>
                    <a:pt x="437" y="356"/>
                  </a:moveTo>
                  <a:cubicBezTo>
                    <a:pt x="362" y="363"/>
                    <a:pt x="305" y="372"/>
                    <a:pt x="267" y="382"/>
                  </a:cubicBezTo>
                  <a:cubicBezTo>
                    <a:pt x="173" y="405"/>
                    <a:pt x="127" y="460"/>
                    <a:pt x="127" y="545"/>
                  </a:cubicBezTo>
                  <a:cubicBezTo>
                    <a:pt x="127" y="593"/>
                    <a:pt x="140" y="627"/>
                    <a:pt x="168" y="650"/>
                  </a:cubicBezTo>
                  <a:cubicBezTo>
                    <a:pt x="198" y="675"/>
                    <a:pt x="246" y="687"/>
                    <a:pt x="312" y="687"/>
                  </a:cubicBezTo>
                  <a:cubicBezTo>
                    <a:pt x="357" y="687"/>
                    <a:pt x="398" y="681"/>
                    <a:pt x="437" y="670"/>
                  </a:cubicBezTo>
                  <a:lnTo>
                    <a:pt x="437"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3" name="Freeform 55"/>
            <p:cNvSpPr>
              <a:spLocks noEditPoints="1"/>
            </p:cNvSpPr>
            <p:nvPr userDrawn="1"/>
          </p:nvSpPr>
          <p:spPr bwMode="gray">
            <a:xfrm>
              <a:off x="4774" y="604"/>
              <a:ext cx="32" cy="61"/>
            </a:xfrm>
            <a:custGeom>
              <a:avLst/>
              <a:gdLst>
                <a:gd name="T0" fmla="*/ 123 w 567"/>
                <a:gd name="T1" fmla="*/ 711 h 1087"/>
                <a:gd name="T2" fmla="*/ 123 w 567"/>
                <a:gd name="T3" fmla="*/ 1087 h 1087"/>
                <a:gd name="T4" fmla="*/ 0 w 567"/>
                <a:gd name="T5" fmla="*/ 1087 h 1087"/>
                <a:gd name="T6" fmla="*/ 0 w 567"/>
                <a:gd name="T7" fmla="*/ 28 h 1087"/>
                <a:gd name="T8" fmla="*/ 249 w 567"/>
                <a:gd name="T9" fmla="*/ 0 h 1087"/>
                <a:gd name="T10" fmla="*/ 505 w 567"/>
                <a:gd name="T11" fmla="*/ 113 h 1087"/>
                <a:gd name="T12" fmla="*/ 567 w 567"/>
                <a:gd name="T13" fmla="*/ 379 h 1087"/>
                <a:gd name="T14" fmla="*/ 489 w 567"/>
                <a:gd name="T15" fmla="*/ 662 h 1087"/>
                <a:gd name="T16" fmla="*/ 274 w 567"/>
                <a:gd name="T17" fmla="*/ 762 h 1087"/>
                <a:gd name="T18" fmla="*/ 172 w 567"/>
                <a:gd name="T19" fmla="*/ 742 h 1087"/>
                <a:gd name="T20" fmla="*/ 123 w 567"/>
                <a:gd name="T21" fmla="*/ 711 h 1087"/>
                <a:gd name="T22" fmla="*/ 123 w 567"/>
                <a:gd name="T23" fmla="*/ 625 h 1087"/>
                <a:gd name="T24" fmla="*/ 260 w 567"/>
                <a:gd name="T25" fmla="*/ 687 h 1087"/>
                <a:gd name="T26" fmla="*/ 400 w 567"/>
                <a:gd name="T27" fmla="*/ 591 h 1087"/>
                <a:gd name="T28" fmla="*/ 441 w 567"/>
                <a:gd name="T29" fmla="*/ 378 h 1087"/>
                <a:gd name="T30" fmla="*/ 386 w 567"/>
                <a:gd name="T31" fmla="*/ 140 h 1087"/>
                <a:gd name="T32" fmla="*/ 230 w 567"/>
                <a:gd name="T33" fmla="*/ 74 h 1087"/>
                <a:gd name="T34" fmla="*/ 123 w 567"/>
                <a:gd name="T35" fmla="*/ 83 h 1087"/>
                <a:gd name="T36" fmla="*/ 123 w 567"/>
                <a:gd name="T37" fmla="*/ 625 h 1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7" h="1087">
                  <a:moveTo>
                    <a:pt x="123" y="711"/>
                  </a:moveTo>
                  <a:cubicBezTo>
                    <a:pt x="123" y="1087"/>
                    <a:pt x="123" y="1087"/>
                    <a:pt x="123" y="1087"/>
                  </a:cubicBezTo>
                  <a:cubicBezTo>
                    <a:pt x="0" y="1087"/>
                    <a:pt x="0" y="1087"/>
                    <a:pt x="0" y="1087"/>
                  </a:cubicBezTo>
                  <a:cubicBezTo>
                    <a:pt x="0" y="28"/>
                    <a:pt x="0" y="28"/>
                    <a:pt x="0" y="28"/>
                  </a:cubicBezTo>
                  <a:cubicBezTo>
                    <a:pt x="85" y="9"/>
                    <a:pt x="168" y="0"/>
                    <a:pt x="249" y="0"/>
                  </a:cubicBezTo>
                  <a:cubicBezTo>
                    <a:pt x="374" y="0"/>
                    <a:pt x="459" y="37"/>
                    <a:pt x="505" y="113"/>
                  </a:cubicBezTo>
                  <a:cubicBezTo>
                    <a:pt x="546" y="180"/>
                    <a:pt x="567" y="269"/>
                    <a:pt x="567" y="379"/>
                  </a:cubicBezTo>
                  <a:cubicBezTo>
                    <a:pt x="567" y="495"/>
                    <a:pt x="541" y="590"/>
                    <a:pt x="489" y="662"/>
                  </a:cubicBezTo>
                  <a:cubicBezTo>
                    <a:pt x="440" y="728"/>
                    <a:pt x="369" y="762"/>
                    <a:pt x="274" y="762"/>
                  </a:cubicBezTo>
                  <a:cubicBezTo>
                    <a:pt x="234" y="762"/>
                    <a:pt x="200" y="755"/>
                    <a:pt x="172" y="742"/>
                  </a:cubicBezTo>
                  <a:cubicBezTo>
                    <a:pt x="159" y="736"/>
                    <a:pt x="142" y="725"/>
                    <a:pt x="123" y="711"/>
                  </a:cubicBezTo>
                  <a:close/>
                  <a:moveTo>
                    <a:pt x="123" y="625"/>
                  </a:moveTo>
                  <a:cubicBezTo>
                    <a:pt x="165" y="666"/>
                    <a:pt x="210" y="687"/>
                    <a:pt x="260" y="687"/>
                  </a:cubicBezTo>
                  <a:cubicBezTo>
                    <a:pt x="324" y="687"/>
                    <a:pt x="371" y="655"/>
                    <a:pt x="400" y="591"/>
                  </a:cubicBezTo>
                  <a:cubicBezTo>
                    <a:pt x="427" y="533"/>
                    <a:pt x="441" y="462"/>
                    <a:pt x="441" y="378"/>
                  </a:cubicBezTo>
                  <a:cubicBezTo>
                    <a:pt x="441" y="272"/>
                    <a:pt x="422" y="193"/>
                    <a:pt x="386" y="140"/>
                  </a:cubicBezTo>
                  <a:cubicBezTo>
                    <a:pt x="356" y="96"/>
                    <a:pt x="304" y="74"/>
                    <a:pt x="230" y="74"/>
                  </a:cubicBezTo>
                  <a:cubicBezTo>
                    <a:pt x="198" y="74"/>
                    <a:pt x="162" y="77"/>
                    <a:pt x="123" y="83"/>
                  </a:cubicBezTo>
                  <a:lnTo>
                    <a:pt x="123" y="6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4" name="Freeform 56"/>
            <p:cNvSpPr>
              <a:spLocks noEditPoints="1"/>
            </p:cNvSpPr>
            <p:nvPr userDrawn="1"/>
          </p:nvSpPr>
          <p:spPr bwMode="gray">
            <a:xfrm>
              <a:off x="4815" y="591"/>
              <a:ext cx="9" cy="55"/>
            </a:xfrm>
            <a:custGeom>
              <a:avLst/>
              <a:gdLst>
                <a:gd name="T0" fmla="*/ 75 w 150"/>
                <a:gd name="T1" fmla="*/ 0 h 987"/>
                <a:gd name="T2" fmla="*/ 131 w 150"/>
                <a:gd name="T3" fmla="*/ 25 h 987"/>
                <a:gd name="T4" fmla="*/ 150 w 150"/>
                <a:gd name="T5" fmla="*/ 76 h 987"/>
                <a:gd name="T6" fmla="*/ 126 w 150"/>
                <a:gd name="T7" fmla="*/ 132 h 987"/>
                <a:gd name="T8" fmla="*/ 74 w 150"/>
                <a:gd name="T9" fmla="*/ 151 h 987"/>
                <a:gd name="T10" fmla="*/ 19 w 150"/>
                <a:gd name="T11" fmla="*/ 127 h 987"/>
                <a:gd name="T12" fmla="*/ 0 w 150"/>
                <a:gd name="T13" fmla="*/ 75 h 987"/>
                <a:gd name="T14" fmla="*/ 24 w 150"/>
                <a:gd name="T15" fmla="*/ 20 h 987"/>
                <a:gd name="T16" fmla="*/ 75 w 150"/>
                <a:gd name="T17" fmla="*/ 0 h 987"/>
                <a:gd name="T18" fmla="*/ 15 w 150"/>
                <a:gd name="T19" fmla="*/ 987 h 987"/>
                <a:gd name="T20" fmla="*/ 15 w 150"/>
                <a:gd name="T21" fmla="*/ 265 h 987"/>
                <a:gd name="T22" fmla="*/ 138 w 150"/>
                <a:gd name="T23" fmla="*/ 265 h 987"/>
                <a:gd name="T24" fmla="*/ 138 w 150"/>
                <a:gd name="T25" fmla="*/ 987 h 987"/>
                <a:gd name="T26" fmla="*/ 15 w 150"/>
                <a:gd name="T27" fmla="*/ 987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87">
                  <a:moveTo>
                    <a:pt x="75" y="0"/>
                  </a:moveTo>
                  <a:cubicBezTo>
                    <a:pt x="97" y="0"/>
                    <a:pt x="116" y="9"/>
                    <a:pt x="131" y="25"/>
                  </a:cubicBezTo>
                  <a:cubicBezTo>
                    <a:pt x="144" y="40"/>
                    <a:pt x="150" y="57"/>
                    <a:pt x="150" y="76"/>
                  </a:cubicBezTo>
                  <a:cubicBezTo>
                    <a:pt x="150" y="98"/>
                    <a:pt x="142" y="117"/>
                    <a:pt x="126" y="132"/>
                  </a:cubicBezTo>
                  <a:cubicBezTo>
                    <a:pt x="112" y="145"/>
                    <a:pt x="94" y="151"/>
                    <a:pt x="74" y="151"/>
                  </a:cubicBezTo>
                  <a:cubicBezTo>
                    <a:pt x="52" y="151"/>
                    <a:pt x="33" y="143"/>
                    <a:pt x="19" y="127"/>
                  </a:cubicBezTo>
                  <a:cubicBezTo>
                    <a:pt x="6" y="112"/>
                    <a:pt x="0" y="95"/>
                    <a:pt x="0" y="75"/>
                  </a:cubicBezTo>
                  <a:cubicBezTo>
                    <a:pt x="0" y="53"/>
                    <a:pt x="8" y="35"/>
                    <a:pt x="24" y="20"/>
                  </a:cubicBezTo>
                  <a:cubicBezTo>
                    <a:pt x="38" y="7"/>
                    <a:pt x="55" y="0"/>
                    <a:pt x="75" y="0"/>
                  </a:cubicBezTo>
                  <a:close/>
                  <a:moveTo>
                    <a:pt x="15" y="987"/>
                  </a:moveTo>
                  <a:cubicBezTo>
                    <a:pt x="15" y="265"/>
                    <a:pt x="15" y="265"/>
                    <a:pt x="15" y="265"/>
                  </a:cubicBezTo>
                  <a:cubicBezTo>
                    <a:pt x="138" y="265"/>
                    <a:pt x="138" y="265"/>
                    <a:pt x="138" y="265"/>
                  </a:cubicBezTo>
                  <a:cubicBezTo>
                    <a:pt x="138" y="987"/>
                    <a:pt x="138" y="987"/>
                    <a:pt x="138" y="987"/>
                  </a:cubicBezTo>
                  <a:lnTo>
                    <a:pt x="15" y="9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5" name="Freeform 57"/>
            <p:cNvSpPr>
              <a:spLocks/>
            </p:cNvSpPr>
            <p:nvPr userDrawn="1"/>
          </p:nvSpPr>
          <p:spPr bwMode="gray">
            <a:xfrm>
              <a:off x="4836" y="604"/>
              <a:ext cx="31" cy="42"/>
            </a:xfrm>
            <a:custGeom>
              <a:avLst/>
              <a:gdLst>
                <a:gd name="T0" fmla="*/ 0 w 548"/>
                <a:gd name="T1" fmla="*/ 742 h 742"/>
                <a:gd name="T2" fmla="*/ 0 w 548"/>
                <a:gd name="T3" fmla="*/ 28 h 742"/>
                <a:gd name="T4" fmla="*/ 289 w 548"/>
                <a:gd name="T5" fmla="*/ 0 h 742"/>
                <a:gd name="T6" fmla="*/ 526 w 548"/>
                <a:gd name="T7" fmla="*/ 113 h 742"/>
                <a:gd name="T8" fmla="*/ 548 w 548"/>
                <a:gd name="T9" fmla="*/ 299 h 742"/>
                <a:gd name="T10" fmla="*/ 548 w 548"/>
                <a:gd name="T11" fmla="*/ 742 h 742"/>
                <a:gd name="T12" fmla="*/ 424 w 548"/>
                <a:gd name="T13" fmla="*/ 742 h 742"/>
                <a:gd name="T14" fmla="*/ 424 w 548"/>
                <a:gd name="T15" fmla="*/ 306 h 742"/>
                <a:gd name="T16" fmla="*/ 403 w 548"/>
                <a:gd name="T17" fmla="*/ 134 h 742"/>
                <a:gd name="T18" fmla="*/ 277 w 548"/>
                <a:gd name="T19" fmla="*/ 74 h 742"/>
                <a:gd name="T20" fmla="*/ 123 w 548"/>
                <a:gd name="T21" fmla="*/ 90 h 742"/>
                <a:gd name="T22" fmla="*/ 123 w 548"/>
                <a:gd name="T23" fmla="*/ 742 h 742"/>
                <a:gd name="T24" fmla="*/ 0 w 548"/>
                <a:gd name="T25" fmla="*/ 742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8" h="742">
                  <a:moveTo>
                    <a:pt x="0" y="742"/>
                  </a:moveTo>
                  <a:cubicBezTo>
                    <a:pt x="0" y="28"/>
                    <a:pt x="0" y="28"/>
                    <a:pt x="0" y="28"/>
                  </a:cubicBezTo>
                  <a:cubicBezTo>
                    <a:pt x="114" y="9"/>
                    <a:pt x="210" y="0"/>
                    <a:pt x="289" y="0"/>
                  </a:cubicBezTo>
                  <a:cubicBezTo>
                    <a:pt x="415" y="0"/>
                    <a:pt x="494" y="38"/>
                    <a:pt x="526" y="113"/>
                  </a:cubicBezTo>
                  <a:cubicBezTo>
                    <a:pt x="541" y="149"/>
                    <a:pt x="548" y="210"/>
                    <a:pt x="548" y="299"/>
                  </a:cubicBezTo>
                  <a:cubicBezTo>
                    <a:pt x="548" y="742"/>
                    <a:pt x="548" y="742"/>
                    <a:pt x="548" y="742"/>
                  </a:cubicBezTo>
                  <a:cubicBezTo>
                    <a:pt x="424" y="742"/>
                    <a:pt x="424" y="742"/>
                    <a:pt x="424" y="742"/>
                  </a:cubicBezTo>
                  <a:cubicBezTo>
                    <a:pt x="424" y="306"/>
                    <a:pt x="424" y="306"/>
                    <a:pt x="424" y="306"/>
                  </a:cubicBezTo>
                  <a:cubicBezTo>
                    <a:pt x="424" y="221"/>
                    <a:pt x="417" y="163"/>
                    <a:pt x="403" y="134"/>
                  </a:cubicBezTo>
                  <a:cubicBezTo>
                    <a:pt x="382" y="94"/>
                    <a:pt x="341" y="74"/>
                    <a:pt x="277" y="74"/>
                  </a:cubicBezTo>
                  <a:cubicBezTo>
                    <a:pt x="227" y="74"/>
                    <a:pt x="176" y="80"/>
                    <a:pt x="123" y="90"/>
                  </a:cubicBezTo>
                  <a:cubicBezTo>
                    <a:pt x="123" y="742"/>
                    <a:pt x="123" y="742"/>
                    <a:pt x="123" y="742"/>
                  </a:cubicBezTo>
                  <a:lnTo>
                    <a:pt x="0" y="7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6" name="Freeform 58"/>
            <p:cNvSpPr>
              <a:spLocks noEditPoints="1"/>
            </p:cNvSpPr>
            <p:nvPr userDrawn="1"/>
          </p:nvSpPr>
          <p:spPr bwMode="gray">
            <a:xfrm>
              <a:off x="4876" y="604"/>
              <a:ext cx="32" cy="62"/>
            </a:xfrm>
            <a:custGeom>
              <a:avLst/>
              <a:gdLst>
                <a:gd name="T0" fmla="*/ 445 w 569"/>
                <a:gd name="T1" fmla="*/ 677 h 1098"/>
                <a:gd name="T2" fmla="*/ 399 w 569"/>
                <a:gd name="T3" fmla="*/ 721 h 1098"/>
                <a:gd name="T4" fmla="*/ 257 w 569"/>
                <a:gd name="T5" fmla="*/ 762 h 1098"/>
                <a:gd name="T6" fmla="*/ 97 w 569"/>
                <a:gd name="T7" fmla="*/ 708 h 1098"/>
                <a:gd name="T8" fmla="*/ 0 w 569"/>
                <a:gd name="T9" fmla="*/ 414 h 1098"/>
                <a:gd name="T10" fmla="*/ 71 w 569"/>
                <a:gd name="T11" fmla="*/ 131 h 1098"/>
                <a:gd name="T12" fmla="*/ 340 w 569"/>
                <a:gd name="T13" fmla="*/ 0 h 1098"/>
                <a:gd name="T14" fmla="*/ 569 w 569"/>
                <a:gd name="T15" fmla="*/ 28 h 1098"/>
                <a:gd name="T16" fmla="*/ 569 w 569"/>
                <a:gd name="T17" fmla="*/ 601 h 1098"/>
                <a:gd name="T18" fmla="*/ 555 w 569"/>
                <a:gd name="T19" fmla="*/ 843 h 1098"/>
                <a:gd name="T20" fmla="*/ 422 w 569"/>
                <a:gd name="T21" fmla="*/ 1052 h 1098"/>
                <a:gd name="T22" fmla="*/ 191 w 569"/>
                <a:gd name="T23" fmla="*/ 1098 h 1098"/>
                <a:gd name="T24" fmla="*/ 98 w 569"/>
                <a:gd name="T25" fmla="*/ 1092 h 1098"/>
                <a:gd name="T26" fmla="*/ 98 w 569"/>
                <a:gd name="T27" fmla="*/ 1018 h 1098"/>
                <a:gd name="T28" fmla="*/ 190 w 569"/>
                <a:gd name="T29" fmla="*/ 1024 h 1098"/>
                <a:gd name="T30" fmla="*/ 341 w 569"/>
                <a:gd name="T31" fmla="*/ 997 h 1098"/>
                <a:gd name="T32" fmla="*/ 434 w 569"/>
                <a:gd name="T33" fmla="*/ 858 h 1098"/>
                <a:gd name="T34" fmla="*/ 445 w 569"/>
                <a:gd name="T35" fmla="*/ 716 h 1098"/>
                <a:gd name="T36" fmla="*/ 445 w 569"/>
                <a:gd name="T37" fmla="*/ 677 h 1098"/>
                <a:gd name="T38" fmla="*/ 445 w 569"/>
                <a:gd name="T39" fmla="*/ 81 h 1098"/>
                <a:gd name="T40" fmla="*/ 353 w 569"/>
                <a:gd name="T41" fmla="*/ 74 h 1098"/>
                <a:gd name="T42" fmla="*/ 231 w 569"/>
                <a:gd name="T43" fmla="*/ 106 h 1098"/>
                <a:gd name="T44" fmla="*/ 152 w 569"/>
                <a:gd name="T45" fmla="*/ 233 h 1098"/>
                <a:gd name="T46" fmla="*/ 126 w 569"/>
                <a:gd name="T47" fmla="*/ 419 h 1098"/>
                <a:gd name="T48" fmla="*/ 174 w 569"/>
                <a:gd name="T49" fmla="*/ 633 h 1098"/>
                <a:gd name="T50" fmla="*/ 274 w 569"/>
                <a:gd name="T51" fmla="*/ 687 h 1098"/>
                <a:gd name="T52" fmla="*/ 371 w 569"/>
                <a:gd name="T53" fmla="*/ 654 h 1098"/>
                <a:gd name="T54" fmla="*/ 435 w 569"/>
                <a:gd name="T55" fmla="*/ 566 h 1098"/>
                <a:gd name="T56" fmla="*/ 445 w 569"/>
                <a:gd name="T57" fmla="*/ 483 h 1098"/>
                <a:gd name="T58" fmla="*/ 445 w 569"/>
                <a:gd name="T59" fmla="*/ 81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69" h="1098">
                  <a:moveTo>
                    <a:pt x="445" y="677"/>
                  </a:moveTo>
                  <a:cubicBezTo>
                    <a:pt x="427" y="697"/>
                    <a:pt x="412" y="712"/>
                    <a:pt x="399" y="721"/>
                  </a:cubicBezTo>
                  <a:cubicBezTo>
                    <a:pt x="362" y="748"/>
                    <a:pt x="314" y="762"/>
                    <a:pt x="257" y="762"/>
                  </a:cubicBezTo>
                  <a:cubicBezTo>
                    <a:pt x="192" y="762"/>
                    <a:pt x="139" y="744"/>
                    <a:pt x="97" y="708"/>
                  </a:cubicBezTo>
                  <a:cubicBezTo>
                    <a:pt x="32" y="654"/>
                    <a:pt x="0" y="556"/>
                    <a:pt x="0" y="414"/>
                  </a:cubicBezTo>
                  <a:cubicBezTo>
                    <a:pt x="0" y="300"/>
                    <a:pt x="24" y="206"/>
                    <a:pt x="71" y="131"/>
                  </a:cubicBezTo>
                  <a:cubicBezTo>
                    <a:pt x="126" y="44"/>
                    <a:pt x="216" y="0"/>
                    <a:pt x="340" y="0"/>
                  </a:cubicBezTo>
                  <a:cubicBezTo>
                    <a:pt x="414" y="0"/>
                    <a:pt x="490" y="9"/>
                    <a:pt x="569" y="28"/>
                  </a:cubicBezTo>
                  <a:cubicBezTo>
                    <a:pt x="569" y="601"/>
                    <a:pt x="569" y="601"/>
                    <a:pt x="569" y="601"/>
                  </a:cubicBezTo>
                  <a:cubicBezTo>
                    <a:pt x="569" y="707"/>
                    <a:pt x="564" y="788"/>
                    <a:pt x="555" y="843"/>
                  </a:cubicBezTo>
                  <a:cubicBezTo>
                    <a:pt x="538" y="944"/>
                    <a:pt x="494" y="1013"/>
                    <a:pt x="422" y="1052"/>
                  </a:cubicBezTo>
                  <a:cubicBezTo>
                    <a:pt x="363" y="1083"/>
                    <a:pt x="286" y="1098"/>
                    <a:pt x="191" y="1098"/>
                  </a:cubicBezTo>
                  <a:cubicBezTo>
                    <a:pt x="164" y="1098"/>
                    <a:pt x="133" y="1096"/>
                    <a:pt x="98" y="1092"/>
                  </a:cubicBezTo>
                  <a:cubicBezTo>
                    <a:pt x="98" y="1018"/>
                    <a:pt x="98" y="1018"/>
                    <a:pt x="98" y="1018"/>
                  </a:cubicBezTo>
                  <a:cubicBezTo>
                    <a:pt x="130" y="1022"/>
                    <a:pt x="160" y="1024"/>
                    <a:pt x="190" y="1024"/>
                  </a:cubicBezTo>
                  <a:cubicBezTo>
                    <a:pt x="258" y="1024"/>
                    <a:pt x="308" y="1015"/>
                    <a:pt x="341" y="997"/>
                  </a:cubicBezTo>
                  <a:cubicBezTo>
                    <a:pt x="390" y="971"/>
                    <a:pt x="421" y="924"/>
                    <a:pt x="434" y="858"/>
                  </a:cubicBezTo>
                  <a:cubicBezTo>
                    <a:pt x="442" y="821"/>
                    <a:pt x="445" y="773"/>
                    <a:pt x="445" y="716"/>
                  </a:cubicBezTo>
                  <a:lnTo>
                    <a:pt x="445" y="677"/>
                  </a:lnTo>
                  <a:close/>
                  <a:moveTo>
                    <a:pt x="445" y="81"/>
                  </a:moveTo>
                  <a:cubicBezTo>
                    <a:pt x="411" y="77"/>
                    <a:pt x="380" y="74"/>
                    <a:pt x="353" y="74"/>
                  </a:cubicBezTo>
                  <a:cubicBezTo>
                    <a:pt x="301" y="74"/>
                    <a:pt x="260" y="85"/>
                    <a:pt x="231" y="106"/>
                  </a:cubicBezTo>
                  <a:cubicBezTo>
                    <a:pt x="197" y="130"/>
                    <a:pt x="171" y="173"/>
                    <a:pt x="152" y="233"/>
                  </a:cubicBezTo>
                  <a:cubicBezTo>
                    <a:pt x="135" y="287"/>
                    <a:pt x="126" y="348"/>
                    <a:pt x="126" y="419"/>
                  </a:cubicBezTo>
                  <a:cubicBezTo>
                    <a:pt x="126" y="517"/>
                    <a:pt x="142" y="589"/>
                    <a:pt x="174" y="633"/>
                  </a:cubicBezTo>
                  <a:cubicBezTo>
                    <a:pt x="199" y="669"/>
                    <a:pt x="233" y="687"/>
                    <a:pt x="274" y="687"/>
                  </a:cubicBezTo>
                  <a:cubicBezTo>
                    <a:pt x="308" y="687"/>
                    <a:pt x="341" y="676"/>
                    <a:pt x="371" y="654"/>
                  </a:cubicBezTo>
                  <a:cubicBezTo>
                    <a:pt x="401" y="631"/>
                    <a:pt x="423" y="602"/>
                    <a:pt x="435" y="566"/>
                  </a:cubicBezTo>
                  <a:cubicBezTo>
                    <a:pt x="442" y="547"/>
                    <a:pt x="445" y="520"/>
                    <a:pt x="445" y="483"/>
                  </a:cubicBezTo>
                  <a:lnTo>
                    <a:pt x="44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7" name="Freeform 59"/>
            <p:cNvSpPr>
              <a:spLocks/>
            </p:cNvSpPr>
            <p:nvPr userDrawn="1"/>
          </p:nvSpPr>
          <p:spPr bwMode="gray">
            <a:xfrm>
              <a:off x="4939" y="595"/>
              <a:ext cx="18" cy="51"/>
            </a:xfrm>
            <a:custGeom>
              <a:avLst/>
              <a:gdLst>
                <a:gd name="T0" fmla="*/ 0 w 318"/>
                <a:gd name="T1" fmla="*/ 0 h 917"/>
                <a:gd name="T2" fmla="*/ 124 w 318"/>
                <a:gd name="T3" fmla="*/ 0 h 917"/>
                <a:gd name="T4" fmla="*/ 124 w 318"/>
                <a:gd name="T5" fmla="*/ 195 h 917"/>
                <a:gd name="T6" fmla="*/ 318 w 318"/>
                <a:gd name="T7" fmla="*/ 195 h 917"/>
                <a:gd name="T8" fmla="*/ 318 w 318"/>
                <a:gd name="T9" fmla="*/ 273 h 917"/>
                <a:gd name="T10" fmla="*/ 124 w 318"/>
                <a:gd name="T11" fmla="*/ 273 h 917"/>
                <a:gd name="T12" fmla="*/ 124 w 318"/>
                <a:gd name="T13" fmla="*/ 656 h 917"/>
                <a:gd name="T14" fmla="*/ 156 w 318"/>
                <a:gd name="T15" fmla="*/ 804 h 917"/>
                <a:gd name="T16" fmla="*/ 225 w 318"/>
                <a:gd name="T17" fmla="*/ 836 h 917"/>
                <a:gd name="T18" fmla="*/ 277 w 318"/>
                <a:gd name="T19" fmla="*/ 838 h 917"/>
                <a:gd name="T20" fmla="*/ 318 w 318"/>
                <a:gd name="T21" fmla="*/ 838 h 917"/>
                <a:gd name="T22" fmla="*/ 318 w 318"/>
                <a:gd name="T23" fmla="*/ 917 h 917"/>
                <a:gd name="T24" fmla="*/ 251 w 318"/>
                <a:gd name="T25" fmla="*/ 917 h 917"/>
                <a:gd name="T26" fmla="*/ 127 w 318"/>
                <a:gd name="T27" fmla="*/ 904 h 917"/>
                <a:gd name="T28" fmla="*/ 11 w 318"/>
                <a:gd name="T29" fmla="*/ 782 h 917"/>
                <a:gd name="T30" fmla="*/ 0 w 318"/>
                <a:gd name="T31" fmla="*/ 638 h 917"/>
                <a:gd name="T32" fmla="*/ 0 w 318"/>
                <a:gd name="T33" fmla="*/ 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8" h="917">
                  <a:moveTo>
                    <a:pt x="0" y="0"/>
                  </a:moveTo>
                  <a:cubicBezTo>
                    <a:pt x="124" y="0"/>
                    <a:pt x="124" y="0"/>
                    <a:pt x="124" y="0"/>
                  </a:cubicBezTo>
                  <a:cubicBezTo>
                    <a:pt x="124" y="195"/>
                    <a:pt x="124" y="195"/>
                    <a:pt x="124" y="195"/>
                  </a:cubicBezTo>
                  <a:cubicBezTo>
                    <a:pt x="318" y="195"/>
                    <a:pt x="318" y="195"/>
                    <a:pt x="318" y="195"/>
                  </a:cubicBezTo>
                  <a:cubicBezTo>
                    <a:pt x="318" y="273"/>
                    <a:pt x="318" y="273"/>
                    <a:pt x="318" y="273"/>
                  </a:cubicBezTo>
                  <a:cubicBezTo>
                    <a:pt x="124" y="273"/>
                    <a:pt x="124" y="273"/>
                    <a:pt x="124" y="273"/>
                  </a:cubicBezTo>
                  <a:cubicBezTo>
                    <a:pt x="124" y="656"/>
                    <a:pt x="124" y="656"/>
                    <a:pt x="124" y="656"/>
                  </a:cubicBezTo>
                  <a:cubicBezTo>
                    <a:pt x="124" y="729"/>
                    <a:pt x="135" y="778"/>
                    <a:pt x="156" y="804"/>
                  </a:cubicBezTo>
                  <a:cubicBezTo>
                    <a:pt x="171" y="821"/>
                    <a:pt x="194" y="832"/>
                    <a:pt x="225" y="836"/>
                  </a:cubicBezTo>
                  <a:cubicBezTo>
                    <a:pt x="235" y="837"/>
                    <a:pt x="252" y="838"/>
                    <a:pt x="277" y="838"/>
                  </a:cubicBezTo>
                  <a:cubicBezTo>
                    <a:pt x="318" y="838"/>
                    <a:pt x="318" y="838"/>
                    <a:pt x="318" y="838"/>
                  </a:cubicBezTo>
                  <a:cubicBezTo>
                    <a:pt x="318" y="917"/>
                    <a:pt x="318" y="917"/>
                    <a:pt x="318" y="917"/>
                  </a:cubicBezTo>
                  <a:cubicBezTo>
                    <a:pt x="251" y="917"/>
                    <a:pt x="251" y="917"/>
                    <a:pt x="251" y="917"/>
                  </a:cubicBezTo>
                  <a:cubicBezTo>
                    <a:pt x="198" y="917"/>
                    <a:pt x="157" y="913"/>
                    <a:pt x="127" y="904"/>
                  </a:cubicBezTo>
                  <a:cubicBezTo>
                    <a:pt x="64" y="887"/>
                    <a:pt x="26" y="846"/>
                    <a:pt x="11" y="782"/>
                  </a:cubicBezTo>
                  <a:cubicBezTo>
                    <a:pt x="4" y="747"/>
                    <a:pt x="0" y="699"/>
                    <a:pt x="0" y="638"/>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8" name="Freeform 60"/>
            <p:cNvSpPr>
              <a:spLocks noEditPoints="1"/>
            </p:cNvSpPr>
            <p:nvPr userDrawn="1"/>
          </p:nvSpPr>
          <p:spPr bwMode="gray">
            <a:xfrm>
              <a:off x="4963" y="604"/>
              <a:ext cx="34" cy="43"/>
            </a:xfrm>
            <a:custGeom>
              <a:avLst/>
              <a:gdLst>
                <a:gd name="T0" fmla="*/ 304 w 607"/>
                <a:gd name="T1" fmla="*/ 0 h 762"/>
                <a:gd name="T2" fmla="*/ 534 w 607"/>
                <a:gd name="T3" fmla="*/ 103 h 762"/>
                <a:gd name="T4" fmla="*/ 607 w 607"/>
                <a:gd name="T5" fmla="*/ 381 h 762"/>
                <a:gd name="T6" fmla="*/ 534 w 607"/>
                <a:gd name="T7" fmla="*/ 659 h 762"/>
                <a:gd name="T8" fmla="*/ 304 w 607"/>
                <a:gd name="T9" fmla="*/ 762 h 762"/>
                <a:gd name="T10" fmla="*/ 0 w 607"/>
                <a:gd name="T11" fmla="*/ 375 h 762"/>
                <a:gd name="T12" fmla="*/ 73 w 607"/>
                <a:gd name="T13" fmla="*/ 103 h 762"/>
                <a:gd name="T14" fmla="*/ 304 w 607"/>
                <a:gd name="T15" fmla="*/ 0 h 762"/>
                <a:gd name="T16" fmla="*/ 304 w 607"/>
                <a:gd name="T17" fmla="*/ 74 h 762"/>
                <a:gd name="T18" fmla="*/ 159 w 607"/>
                <a:gd name="T19" fmla="*/ 168 h 762"/>
                <a:gd name="T20" fmla="*/ 126 w 607"/>
                <a:gd name="T21" fmla="*/ 377 h 762"/>
                <a:gd name="T22" fmla="*/ 159 w 607"/>
                <a:gd name="T23" fmla="*/ 593 h 762"/>
                <a:gd name="T24" fmla="*/ 304 w 607"/>
                <a:gd name="T25" fmla="*/ 687 h 762"/>
                <a:gd name="T26" fmla="*/ 448 w 607"/>
                <a:gd name="T27" fmla="*/ 593 h 762"/>
                <a:gd name="T28" fmla="*/ 481 w 607"/>
                <a:gd name="T29" fmla="*/ 380 h 762"/>
                <a:gd name="T30" fmla="*/ 448 w 607"/>
                <a:gd name="T31" fmla="*/ 168 h 762"/>
                <a:gd name="T32" fmla="*/ 304 w 607"/>
                <a:gd name="T33" fmla="*/ 74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4" y="762"/>
                  </a:cubicBezTo>
                  <a:cubicBezTo>
                    <a:pt x="101" y="762"/>
                    <a:pt x="0" y="633"/>
                    <a:pt x="0" y="375"/>
                  </a:cubicBezTo>
                  <a:cubicBezTo>
                    <a:pt x="0" y="260"/>
                    <a:pt x="24" y="169"/>
                    <a:pt x="73" y="103"/>
                  </a:cubicBezTo>
                  <a:cubicBezTo>
                    <a:pt x="123" y="34"/>
                    <a:pt x="200" y="0"/>
                    <a:pt x="304" y="0"/>
                  </a:cubicBezTo>
                  <a:close/>
                  <a:moveTo>
                    <a:pt x="304" y="74"/>
                  </a:moveTo>
                  <a:cubicBezTo>
                    <a:pt x="234" y="74"/>
                    <a:pt x="186" y="106"/>
                    <a:pt x="159" y="168"/>
                  </a:cubicBezTo>
                  <a:cubicBezTo>
                    <a:pt x="137" y="220"/>
                    <a:pt x="126" y="290"/>
                    <a:pt x="126" y="377"/>
                  </a:cubicBezTo>
                  <a:cubicBezTo>
                    <a:pt x="126" y="469"/>
                    <a:pt x="137" y="541"/>
                    <a:pt x="159" y="593"/>
                  </a:cubicBezTo>
                  <a:cubicBezTo>
                    <a:pt x="186"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29" name="Freeform 61"/>
            <p:cNvSpPr>
              <a:spLocks/>
            </p:cNvSpPr>
            <p:nvPr userDrawn="1"/>
          </p:nvSpPr>
          <p:spPr bwMode="gray">
            <a:xfrm>
              <a:off x="5007" y="604"/>
              <a:ext cx="52" cy="42"/>
            </a:xfrm>
            <a:custGeom>
              <a:avLst/>
              <a:gdLst>
                <a:gd name="T0" fmla="*/ 0 w 933"/>
                <a:gd name="T1" fmla="*/ 742 h 742"/>
                <a:gd name="T2" fmla="*/ 0 w 933"/>
                <a:gd name="T3" fmla="*/ 28 h 742"/>
                <a:gd name="T4" fmla="*/ 267 w 933"/>
                <a:gd name="T5" fmla="*/ 0 h 742"/>
                <a:gd name="T6" fmla="*/ 460 w 933"/>
                <a:gd name="T7" fmla="*/ 46 h 742"/>
                <a:gd name="T8" fmla="*/ 691 w 933"/>
                <a:gd name="T9" fmla="*/ 0 h 742"/>
                <a:gd name="T10" fmla="*/ 912 w 933"/>
                <a:gd name="T11" fmla="*/ 114 h 742"/>
                <a:gd name="T12" fmla="*/ 933 w 933"/>
                <a:gd name="T13" fmla="*/ 299 h 742"/>
                <a:gd name="T14" fmla="*/ 933 w 933"/>
                <a:gd name="T15" fmla="*/ 742 h 742"/>
                <a:gd name="T16" fmla="*/ 809 w 933"/>
                <a:gd name="T17" fmla="*/ 742 h 742"/>
                <a:gd name="T18" fmla="*/ 809 w 933"/>
                <a:gd name="T19" fmla="*/ 306 h 742"/>
                <a:gd name="T20" fmla="*/ 790 w 933"/>
                <a:gd name="T21" fmla="*/ 135 h 742"/>
                <a:gd name="T22" fmla="*/ 675 w 933"/>
                <a:gd name="T23" fmla="*/ 74 h 742"/>
                <a:gd name="T24" fmla="*/ 528 w 933"/>
                <a:gd name="T25" fmla="*/ 108 h 742"/>
                <a:gd name="T26" fmla="*/ 528 w 933"/>
                <a:gd name="T27" fmla="*/ 742 h 742"/>
                <a:gd name="T28" fmla="*/ 405 w 933"/>
                <a:gd name="T29" fmla="*/ 742 h 742"/>
                <a:gd name="T30" fmla="*/ 405 w 933"/>
                <a:gd name="T31" fmla="*/ 301 h 742"/>
                <a:gd name="T32" fmla="*/ 385 w 933"/>
                <a:gd name="T33" fmla="*/ 135 h 742"/>
                <a:gd name="T34" fmla="*/ 267 w 933"/>
                <a:gd name="T35" fmla="*/ 74 h 742"/>
                <a:gd name="T36" fmla="*/ 124 w 933"/>
                <a:gd name="T37" fmla="*/ 90 h 742"/>
                <a:gd name="T38" fmla="*/ 124 w 933"/>
                <a:gd name="T39" fmla="*/ 742 h 742"/>
                <a:gd name="T40" fmla="*/ 0 w 933"/>
                <a:gd name="T41" fmla="*/ 742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3" h="742">
                  <a:moveTo>
                    <a:pt x="0" y="742"/>
                  </a:moveTo>
                  <a:cubicBezTo>
                    <a:pt x="0" y="28"/>
                    <a:pt x="0" y="28"/>
                    <a:pt x="0" y="28"/>
                  </a:cubicBezTo>
                  <a:cubicBezTo>
                    <a:pt x="113" y="9"/>
                    <a:pt x="202" y="0"/>
                    <a:pt x="267" y="0"/>
                  </a:cubicBezTo>
                  <a:cubicBezTo>
                    <a:pt x="352" y="0"/>
                    <a:pt x="417" y="15"/>
                    <a:pt x="460" y="46"/>
                  </a:cubicBezTo>
                  <a:cubicBezTo>
                    <a:pt x="538" y="15"/>
                    <a:pt x="615" y="0"/>
                    <a:pt x="691" y="0"/>
                  </a:cubicBezTo>
                  <a:cubicBezTo>
                    <a:pt x="808" y="0"/>
                    <a:pt x="881" y="38"/>
                    <a:pt x="912" y="114"/>
                  </a:cubicBezTo>
                  <a:cubicBezTo>
                    <a:pt x="926" y="149"/>
                    <a:pt x="933" y="211"/>
                    <a:pt x="933" y="299"/>
                  </a:cubicBezTo>
                  <a:cubicBezTo>
                    <a:pt x="933" y="742"/>
                    <a:pt x="933" y="742"/>
                    <a:pt x="933" y="742"/>
                  </a:cubicBezTo>
                  <a:cubicBezTo>
                    <a:pt x="809" y="742"/>
                    <a:pt x="809" y="742"/>
                    <a:pt x="809" y="742"/>
                  </a:cubicBezTo>
                  <a:cubicBezTo>
                    <a:pt x="809" y="306"/>
                    <a:pt x="809" y="306"/>
                    <a:pt x="809" y="306"/>
                  </a:cubicBezTo>
                  <a:cubicBezTo>
                    <a:pt x="809" y="222"/>
                    <a:pt x="803" y="164"/>
                    <a:pt x="790" y="135"/>
                  </a:cubicBezTo>
                  <a:cubicBezTo>
                    <a:pt x="771" y="94"/>
                    <a:pt x="733" y="74"/>
                    <a:pt x="675" y="74"/>
                  </a:cubicBezTo>
                  <a:cubicBezTo>
                    <a:pt x="627" y="74"/>
                    <a:pt x="578" y="86"/>
                    <a:pt x="528" y="108"/>
                  </a:cubicBezTo>
                  <a:cubicBezTo>
                    <a:pt x="528" y="742"/>
                    <a:pt x="528" y="742"/>
                    <a:pt x="528" y="742"/>
                  </a:cubicBezTo>
                  <a:cubicBezTo>
                    <a:pt x="405" y="742"/>
                    <a:pt x="405" y="742"/>
                    <a:pt x="405" y="742"/>
                  </a:cubicBezTo>
                  <a:cubicBezTo>
                    <a:pt x="405" y="301"/>
                    <a:pt x="405" y="301"/>
                    <a:pt x="405" y="301"/>
                  </a:cubicBezTo>
                  <a:cubicBezTo>
                    <a:pt x="405" y="219"/>
                    <a:pt x="398" y="164"/>
                    <a:pt x="385" y="135"/>
                  </a:cubicBezTo>
                  <a:cubicBezTo>
                    <a:pt x="366" y="94"/>
                    <a:pt x="327" y="74"/>
                    <a:pt x="267" y="74"/>
                  </a:cubicBezTo>
                  <a:cubicBezTo>
                    <a:pt x="221" y="74"/>
                    <a:pt x="173" y="80"/>
                    <a:pt x="124" y="90"/>
                  </a:cubicBezTo>
                  <a:cubicBezTo>
                    <a:pt x="124" y="742"/>
                    <a:pt x="124" y="742"/>
                    <a:pt x="124" y="742"/>
                  </a:cubicBezTo>
                  <a:lnTo>
                    <a:pt x="0" y="7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0" name="Freeform 62"/>
            <p:cNvSpPr>
              <a:spLocks noEditPoints="1"/>
            </p:cNvSpPr>
            <p:nvPr userDrawn="1"/>
          </p:nvSpPr>
          <p:spPr bwMode="gray">
            <a:xfrm>
              <a:off x="5069" y="604"/>
              <a:ext cx="34" cy="43"/>
            </a:xfrm>
            <a:custGeom>
              <a:avLst/>
              <a:gdLst>
                <a:gd name="T0" fmla="*/ 304 w 607"/>
                <a:gd name="T1" fmla="*/ 0 h 762"/>
                <a:gd name="T2" fmla="*/ 534 w 607"/>
                <a:gd name="T3" fmla="*/ 103 h 762"/>
                <a:gd name="T4" fmla="*/ 607 w 607"/>
                <a:gd name="T5" fmla="*/ 381 h 762"/>
                <a:gd name="T6" fmla="*/ 534 w 607"/>
                <a:gd name="T7" fmla="*/ 659 h 762"/>
                <a:gd name="T8" fmla="*/ 304 w 607"/>
                <a:gd name="T9" fmla="*/ 762 h 762"/>
                <a:gd name="T10" fmla="*/ 0 w 607"/>
                <a:gd name="T11" fmla="*/ 375 h 762"/>
                <a:gd name="T12" fmla="*/ 73 w 607"/>
                <a:gd name="T13" fmla="*/ 103 h 762"/>
                <a:gd name="T14" fmla="*/ 304 w 607"/>
                <a:gd name="T15" fmla="*/ 0 h 762"/>
                <a:gd name="T16" fmla="*/ 304 w 607"/>
                <a:gd name="T17" fmla="*/ 74 h 762"/>
                <a:gd name="T18" fmla="*/ 159 w 607"/>
                <a:gd name="T19" fmla="*/ 168 h 762"/>
                <a:gd name="T20" fmla="*/ 126 w 607"/>
                <a:gd name="T21" fmla="*/ 377 h 762"/>
                <a:gd name="T22" fmla="*/ 159 w 607"/>
                <a:gd name="T23" fmla="*/ 593 h 762"/>
                <a:gd name="T24" fmla="*/ 304 w 607"/>
                <a:gd name="T25" fmla="*/ 687 h 762"/>
                <a:gd name="T26" fmla="*/ 448 w 607"/>
                <a:gd name="T27" fmla="*/ 593 h 762"/>
                <a:gd name="T28" fmla="*/ 481 w 607"/>
                <a:gd name="T29" fmla="*/ 380 h 762"/>
                <a:gd name="T30" fmla="*/ 448 w 607"/>
                <a:gd name="T31" fmla="*/ 168 h 762"/>
                <a:gd name="T32" fmla="*/ 304 w 607"/>
                <a:gd name="T33" fmla="*/ 74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4" y="762"/>
                  </a:cubicBezTo>
                  <a:cubicBezTo>
                    <a:pt x="101" y="762"/>
                    <a:pt x="0" y="633"/>
                    <a:pt x="0" y="375"/>
                  </a:cubicBezTo>
                  <a:cubicBezTo>
                    <a:pt x="0" y="260"/>
                    <a:pt x="24" y="169"/>
                    <a:pt x="73" y="103"/>
                  </a:cubicBezTo>
                  <a:cubicBezTo>
                    <a:pt x="123" y="34"/>
                    <a:pt x="200" y="0"/>
                    <a:pt x="304" y="0"/>
                  </a:cubicBezTo>
                  <a:close/>
                  <a:moveTo>
                    <a:pt x="304" y="74"/>
                  </a:moveTo>
                  <a:cubicBezTo>
                    <a:pt x="234" y="74"/>
                    <a:pt x="186" y="106"/>
                    <a:pt x="159" y="168"/>
                  </a:cubicBezTo>
                  <a:cubicBezTo>
                    <a:pt x="137" y="220"/>
                    <a:pt x="126" y="290"/>
                    <a:pt x="126" y="377"/>
                  </a:cubicBezTo>
                  <a:cubicBezTo>
                    <a:pt x="126" y="469"/>
                    <a:pt x="137" y="541"/>
                    <a:pt x="159" y="593"/>
                  </a:cubicBezTo>
                  <a:cubicBezTo>
                    <a:pt x="186"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1" name="Freeform 63"/>
            <p:cNvSpPr>
              <a:spLocks/>
            </p:cNvSpPr>
            <p:nvPr userDrawn="1"/>
          </p:nvSpPr>
          <p:spPr bwMode="gray">
            <a:xfrm>
              <a:off x="5113" y="604"/>
              <a:ext cx="17" cy="42"/>
            </a:xfrm>
            <a:custGeom>
              <a:avLst/>
              <a:gdLst>
                <a:gd name="T0" fmla="*/ 0 w 312"/>
                <a:gd name="T1" fmla="*/ 742 h 742"/>
                <a:gd name="T2" fmla="*/ 0 w 312"/>
                <a:gd name="T3" fmla="*/ 31 h 742"/>
                <a:gd name="T4" fmla="*/ 312 w 312"/>
                <a:gd name="T5" fmla="*/ 0 h 742"/>
                <a:gd name="T6" fmla="*/ 312 w 312"/>
                <a:gd name="T7" fmla="*/ 77 h 742"/>
                <a:gd name="T8" fmla="*/ 124 w 312"/>
                <a:gd name="T9" fmla="*/ 90 h 742"/>
                <a:gd name="T10" fmla="*/ 124 w 312"/>
                <a:gd name="T11" fmla="*/ 742 h 742"/>
                <a:gd name="T12" fmla="*/ 0 w 312"/>
                <a:gd name="T13" fmla="*/ 742 h 742"/>
              </a:gdLst>
              <a:ahLst/>
              <a:cxnLst>
                <a:cxn ang="0">
                  <a:pos x="T0" y="T1"/>
                </a:cxn>
                <a:cxn ang="0">
                  <a:pos x="T2" y="T3"/>
                </a:cxn>
                <a:cxn ang="0">
                  <a:pos x="T4" y="T5"/>
                </a:cxn>
                <a:cxn ang="0">
                  <a:pos x="T6" y="T7"/>
                </a:cxn>
                <a:cxn ang="0">
                  <a:pos x="T8" y="T9"/>
                </a:cxn>
                <a:cxn ang="0">
                  <a:pos x="T10" y="T11"/>
                </a:cxn>
                <a:cxn ang="0">
                  <a:pos x="T12" y="T13"/>
                </a:cxn>
              </a:cxnLst>
              <a:rect l="0" t="0" r="r" b="b"/>
              <a:pathLst>
                <a:path w="312" h="742">
                  <a:moveTo>
                    <a:pt x="0" y="742"/>
                  </a:moveTo>
                  <a:cubicBezTo>
                    <a:pt x="0" y="31"/>
                    <a:pt x="0" y="31"/>
                    <a:pt x="0" y="31"/>
                  </a:cubicBezTo>
                  <a:cubicBezTo>
                    <a:pt x="94" y="11"/>
                    <a:pt x="198" y="1"/>
                    <a:pt x="312" y="0"/>
                  </a:cubicBezTo>
                  <a:cubicBezTo>
                    <a:pt x="312" y="77"/>
                    <a:pt x="312" y="77"/>
                    <a:pt x="312" y="77"/>
                  </a:cubicBezTo>
                  <a:cubicBezTo>
                    <a:pt x="243" y="78"/>
                    <a:pt x="180" y="82"/>
                    <a:pt x="124" y="90"/>
                  </a:cubicBezTo>
                  <a:cubicBezTo>
                    <a:pt x="124" y="742"/>
                    <a:pt x="124" y="742"/>
                    <a:pt x="124" y="742"/>
                  </a:cubicBezTo>
                  <a:lnTo>
                    <a:pt x="0" y="7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2" name="Freeform 64"/>
            <p:cNvSpPr>
              <a:spLocks/>
            </p:cNvSpPr>
            <p:nvPr userDrawn="1"/>
          </p:nvSpPr>
          <p:spPr bwMode="gray">
            <a:xfrm>
              <a:off x="5138" y="604"/>
              <a:ext cx="17" cy="42"/>
            </a:xfrm>
            <a:custGeom>
              <a:avLst/>
              <a:gdLst>
                <a:gd name="T0" fmla="*/ 0 w 312"/>
                <a:gd name="T1" fmla="*/ 742 h 742"/>
                <a:gd name="T2" fmla="*/ 0 w 312"/>
                <a:gd name="T3" fmla="*/ 31 h 742"/>
                <a:gd name="T4" fmla="*/ 312 w 312"/>
                <a:gd name="T5" fmla="*/ 0 h 742"/>
                <a:gd name="T6" fmla="*/ 312 w 312"/>
                <a:gd name="T7" fmla="*/ 77 h 742"/>
                <a:gd name="T8" fmla="*/ 124 w 312"/>
                <a:gd name="T9" fmla="*/ 90 h 742"/>
                <a:gd name="T10" fmla="*/ 124 w 312"/>
                <a:gd name="T11" fmla="*/ 742 h 742"/>
                <a:gd name="T12" fmla="*/ 0 w 312"/>
                <a:gd name="T13" fmla="*/ 742 h 742"/>
              </a:gdLst>
              <a:ahLst/>
              <a:cxnLst>
                <a:cxn ang="0">
                  <a:pos x="T0" y="T1"/>
                </a:cxn>
                <a:cxn ang="0">
                  <a:pos x="T2" y="T3"/>
                </a:cxn>
                <a:cxn ang="0">
                  <a:pos x="T4" y="T5"/>
                </a:cxn>
                <a:cxn ang="0">
                  <a:pos x="T6" y="T7"/>
                </a:cxn>
                <a:cxn ang="0">
                  <a:pos x="T8" y="T9"/>
                </a:cxn>
                <a:cxn ang="0">
                  <a:pos x="T10" y="T11"/>
                </a:cxn>
                <a:cxn ang="0">
                  <a:pos x="T12" y="T13"/>
                </a:cxn>
              </a:cxnLst>
              <a:rect l="0" t="0" r="r" b="b"/>
              <a:pathLst>
                <a:path w="312" h="742">
                  <a:moveTo>
                    <a:pt x="0" y="742"/>
                  </a:moveTo>
                  <a:cubicBezTo>
                    <a:pt x="0" y="31"/>
                    <a:pt x="0" y="31"/>
                    <a:pt x="0" y="31"/>
                  </a:cubicBezTo>
                  <a:cubicBezTo>
                    <a:pt x="94" y="11"/>
                    <a:pt x="198" y="1"/>
                    <a:pt x="312" y="0"/>
                  </a:cubicBezTo>
                  <a:cubicBezTo>
                    <a:pt x="312" y="77"/>
                    <a:pt x="312" y="77"/>
                    <a:pt x="312" y="77"/>
                  </a:cubicBezTo>
                  <a:cubicBezTo>
                    <a:pt x="243" y="78"/>
                    <a:pt x="180" y="82"/>
                    <a:pt x="124" y="90"/>
                  </a:cubicBezTo>
                  <a:cubicBezTo>
                    <a:pt x="124" y="742"/>
                    <a:pt x="124" y="742"/>
                    <a:pt x="124" y="742"/>
                  </a:cubicBezTo>
                  <a:lnTo>
                    <a:pt x="0" y="7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3" name="Freeform 65"/>
            <p:cNvSpPr>
              <a:spLocks noEditPoints="1"/>
            </p:cNvSpPr>
            <p:nvPr userDrawn="1"/>
          </p:nvSpPr>
          <p:spPr bwMode="gray">
            <a:xfrm>
              <a:off x="5160" y="604"/>
              <a:ext cx="34" cy="43"/>
            </a:xfrm>
            <a:custGeom>
              <a:avLst/>
              <a:gdLst>
                <a:gd name="T0" fmla="*/ 304 w 607"/>
                <a:gd name="T1" fmla="*/ 0 h 762"/>
                <a:gd name="T2" fmla="*/ 534 w 607"/>
                <a:gd name="T3" fmla="*/ 103 h 762"/>
                <a:gd name="T4" fmla="*/ 607 w 607"/>
                <a:gd name="T5" fmla="*/ 381 h 762"/>
                <a:gd name="T6" fmla="*/ 534 w 607"/>
                <a:gd name="T7" fmla="*/ 659 h 762"/>
                <a:gd name="T8" fmla="*/ 305 w 607"/>
                <a:gd name="T9" fmla="*/ 762 h 762"/>
                <a:gd name="T10" fmla="*/ 0 w 607"/>
                <a:gd name="T11" fmla="*/ 375 h 762"/>
                <a:gd name="T12" fmla="*/ 73 w 607"/>
                <a:gd name="T13" fmla="*/ 103 h 762"/>
                <a:gd name="T14" fmla="*/ 304 w 607"/>
                <a:gd name="T15" fmla="*/ 0 h 762"/>
                <a:gd name="T16" fmla="*/ 304 w 607"/>
                <a:gd name="T17" fmla="*/ 74 h 762"/>
                <a:gd name="T18" fmla="*/ 159 w 607"/>
                <a:gd name="T19" fmla="*/ 168 h 762"/>
                <a:gd name="T20" fmla="*/ 126 w 607"/>
                <a:gd name="T21" fmla="*/ 377 h 762"/>
                <a:gd name="T22" fmla="*/ 159 w 607"/>
                <a:gd name="T23" fmla="*/ 593 h 762"/>
                <a:gd name="T24" fmla="*/ 304 w 607"/>
                <a:gd name="T25" fmla="*/ 687 h 762"/>
                <a:gd name="T26" fmla="*/ 448 w 607"/>
                <a:gd name="T27" fmla="*/ 593 h 762"/>
                <a:gd name="T28" fmla="*/ 481 w 607"/>
                <a:gd name="T29" fmla="*/ 380 h 762"/>
                <a:gd name="T30" fmla="*/ 448 w 607"/>
                <a:gd name="T31" fmla="*/ 168 h 762"/>
                <a:gd name="T32" fmla="*/ 304 w 607"/>
                <a:gd name="T33" fmla="*/ 74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5" y="762"/>
                  </a:cubicBezTo>
                  <a:cubicBezTo>
                    <a:pt x="102" y="762"/>
                    <a:pt x="0" y="633"/>
                    <a:pt x="0" y="375"/>
                  </a:cubicBezTo>
                  <a:cubicBezTo>
                    <a:pt x="0" y="260"/>
                    <a:pt x="24" y="169"/>
                    <a:pt x="73" y="103"/>
                  </a:cubicBezTo>
                  <a:cubicBezTo>
                    <a:pt x="123" y="34"/>
                    <a:pt x="200" y="0"/>
                    <a:pt x="304" y="0"/>
                  </a:cubicBezTo>
                  <a:close/>
                  <a:moveTo>
                    <a:pt x="304" y="74"/>
                  </a:moveTo>
                  <a:cubicBezTo>
                    <a:pt x="234" y="74"/>
                    <a:pt x="186" y="106"/>
                    <a:pt x="159" y="168"/>
                  </a:cubicBezTo>
                  <a:cubicBezTo>
                    <a:pt x="137" y="220"/>
                    <a:pt x="126" y="290"/>
                    <a:pt x="126" y="377"/>
                  </a:cubicBezTo>
                  <a:cubicBezTo>
                    <a:pt x="126" y="469"/>
                    <a:pt x="137" y="541"/>
                    <a:pt x="159" y="593"/>
                  </a:cubicBezTo>
                  <a:cubicBezTo>
                    <a:pt x="186"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4" name="Freeform 66"/>
            <p:cNvSpPr>
              <a:spLocks/>
            </p:cNvSpPr>
            <p:nvPr userDrawn="1"/>
          </p:nvSpPr>
          <p:spPr bwMode="gray">
            <a:xfrm>
              <a:off x="5198" y="605"/>
              <a:ext cx="52" cy="41"/>
            </a:xfrm>
            <a:custGeom>
              <a:avLst/>
              <a:gdLst>
                <a:gd name="T0" fmla="*/ 204 w 929"/>
                <a:gd name="T1" fmla="*/ 722 h 722"/>
                <a:gd name="T2" fmla="*/ 0 w 929"/>
                <a:gd name="T3" fmla="*/ 0 h 722"/>
                <a:gd name="T4" fmla="*/ 124 w 929"/>
                <a:gd name="T5" fmla="*/ 0 h 722"/>
                <a:gd name="T6" fmla="*/ 277 w 929"/>
                <a:gd name="T7" fmla="*/ 588 h 722"/>
                <a:gd name="T8" fmla="*/ 412 w 929"/>
                <a:gd name="T9" fmla="*/ 0 h 722"/>
                <a:gd name="T10" fmla="*/ 534 w 929"/>
                <a:gd name="T11" fmla="*/ 0 h 722"/>
                <a:gd name="T12" fmla="*/ 676 w 929"/>
                <a:gd name="T13" fmla="*/ 588 h 722"/>
                <a:gd name="T14" fmla="*/ 828 w 929"/>
                <a:gd name="T15" fmla="*/ 0 h 722"/>
                <a:gd name="T16" fmla="*/ 929 w 929"/>
                <a:gd name="T17" fmla="*/ 0 h 722"/>
                <a:gd name="T18" fmla="*/ 726 w 929"/>
                <a:gd name="T19" fmla="*/ 722 h 722"/>
                <a:gd name="T20" fmla="*/ 603 w 929"/>
                <a:gd name="T21" fmla="*/ 722 h 722"/>
                <a:gd name="T22" fmla="*/ 495 w 929"/>
                <a:gd name="T23" fmla="*/ 255 h 722"/>
                <a:gd name="T24" fmla="*/ 468 w 929"/>
                <a:gd name="T25" fmla="*/ 107 h 722"/>
                <a:gd name="T26" fmla="*/ 440 w 929"/>
                <a:gd name="T27" fmla="*/ 254 h 722"/>
                <a:gd name="T28" fmla="*/ 332 w 929"/>
                <a:gd name="T29" fmla="*/ 722 h 722"/>
                <a:gd name="T30" fmla="*/ 204 w 929"/>
                <a:gd name="T31" fmla="*/ 722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29" h="722">
                  <a:moveTo>
                    <a:pt x="204" y="722"/>
                  </a:moveTo>
                  <a:cubicBezTo>
                    <a:pt x="0" y="0"/>
                    <a:pt x="0" y="0"/>
                    <a:pt x="0" y="0"/>
                  </a:cubicBezTo>
                  <a:cubicBezTo>
                    <a:pt x="124" y="0"/>
                    <a:pt x="124" y="0"/>
                    <a:pt x="124" y="0"/>
                  </a:cubicBezTo>
                  <a:cubicBezTo>
                    <a:pt x="277" y="588"/>
                    <a:pt x="277" y="588"/>
                    <a:pt x="277" y="588"/>
                  </a:cubicBezTo>
                  <a:cubicBezTo>
                    <a:pt x="412" y="0"/>
                    <a:pt x="412" y="0"/>
                    <a:pt x="412" y="0"/>
                  </a:cubicBezTo>
                  <a:cubicBezTo>
                    <a:pt x="534" y="0"/>
                    <a:pt x="534" y="0"/>
                    <a:pt x="534" y="0"/>
                  </a:cubicBezTo>
                  <a:cubicBezTo>
                    <a:pt x="676" y="588"/>
                    <a:pt x="676" y="588"/>
                    <a:pt x="676" y="588"/>
                  </a:cubicBezTo>
                  <a:cubicBezTo>
                    <a:pt x="828" y="0"/>
                    <a:pt x="828" y="0"/>
                    <a:pt x="828" y="0"/>
                  </a:cubicBezTo>
                  <a:cubicBezTo>
                    <a:pt x="929" y="0"/>
                    <a:pt x="929" y="0"/>
                    <a:pt x="929" y="0"/>
                  </a:cubicBezTo>
                  <a:cubicBezTo>
                    <a:pt x="726" y="722"/>
                    <a:pt x="726" y="722"/>
                    <a:pt x="726" y="722"/>
                  </a:cubicBezTo>
                  <a:cubicBezTo>
                    <a:pt x="603" y="722"/>
                    <a:pt x="603" y="722"/>
                    <a:pt x="603" y="722"/>
                  </a:cubicBezTo>
                  <a:cubicBezTo>
                    <a:pt x="495" y="255"/>
                    <a:pt x="495" y="255"/>
                    <a:pt x="495" y="255"/>
                  </a:cubicBezTo>
                  <a:cubicBezTo>
                    <a:pt x="487" y="221"/>
                    <a:pt x="478" y="172"/>
                    <a:pt x="468" y="107"/>
                  </a:cubicBezTo>
                  <a:cubicBezTo>
                    <a:pt x="460" y="159"/>
                    <a:pt x="451" y="208"/>
                    <a:pt x="440" y="254"/>
                  </a:cubicBezTo>
                  <a:cubicBezTo>
                    <a:pt x="332" y="722"/>
                    <a:pt x="332" y="722"/>
                    <a:pt x="332" y="722"/>
                  </a:cubicBezTo>
                  <a:lnTo>
                    <a:pt x="204" y="7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5" name="Freeform 67"/>
            <p:cNvSpPr>
              <a:spLocks/>
            </p:cNvSpPr>
            <p:nvPr userDrawn="1"/>
          </p:nvSpPr>
          <p:spPr bwMode="gray">
            <a:xfrm>
              <a:off x="5270" y="605"/>
              <a:ext cx="52" cy="41"/>
            </a:xfrm>
            <a:custGeom>
              <a:avLst/>
              <a:gdLst>
                <a:gd name="T0" fmla="*/ 204 w 930"/>
                <a:gd name="T1" fmla="*/ 722 h 722"/>
                <a:gd name="T2" fmla="*/ 0 w 930"/>
                <a:gd name="T3" fmla="*/ 0 h 722"/>
                <a:gd name="T4" fmla="*/ 125 w 930"/>
                <a:gd name="T5" fmla="*/ 0 h 722"/>
                <a:gd name="T6" fmla="*/ 277 w 930"/>
                <a:gd name="T7" fmla="*/ 588 h 722"/>
                <a:gd name="T8" fmla="*/ 412 w 930"/>
                <a:gd name="T9" fmla="*/ 0 h 722"/>
                <a:gd name="T10" fmla="*/ 535 w 930"/>
                <a:gd name="T11" fmla="*/ 0 h 722"/>
                <a:gd name="T12" fmla="*/ 676 w 930"/>
                <a:gd name="T13" fmla="*/ 588 h 722"/>
                <a:gd name="T14" fmla="*/ 829 w 930"/>
                <a:gd name="T15" fmla="*/ 0 h 722"/>
                <a:gd name="T16" fmla="*/ 930 w 930"/>
                <a:gd name="T17" fmla="*/ 0 h 722"/>
                <a:gd name="T18" fmla="*/ 726 w 930"/>
                <a:gd name="T19" fmla="*/ 722 h 722"/>
                <a:gd name="T20" fmla="*/ 604 w 930"/>
                <a:gd name="T21" fmla="*/ 722 h 722"/>
                <a:gd name="T22" fmla="*/ 495 w 930"/>
                <a:gd name="T23" fmla="*/ 255 h 722"/>
                <a:gd name="T24" fmla="*/ 468 w 930"/>
                <a:gd name="T25" fmla="*/ 107 h 722"/>
                <a:gd name="T26" fmla="*/ 441 w 930"/>
                <a:gd name="T27" fmla="*/ 254 h 722"/>
                <a:gd name="T28" fmla="*/ 332 w 930"/>
                <a:gd name="T29" fmla="*/ 722 h 722"/>
                <a:gd name="T30" fmla="*/ 204 w 930"/>
                <a:gd name="T31" fmla="*/ 722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30" h="722">
                  <a:moveTo>
                    <a:pt x="204" y="722"/>
                  </a:moveTo>
                  <a:cubicBezTo>
                    <a:pt x="0" y="0"/>
                    <a:pt x="0" y="0"/>
                    <a:pt x="0" y="0"/>
                  </a:cubicBezTo>
                  <a:cubicBezTo>
                    <a:pt x="125" y="0"/>
                    <a:pt x="125" y="0"/>
                    <a:pt x="125" y="0"/>
                  </a:cubicBezTo>
                  <a:cubicBezTo>
                    <a:pt x="277" y="588"/>
                    <a:pt x="277" y="588"/>
                    <a:pt x="277" y="588"/>
                  </a:cubicBezTo>
                  <a:cubicBezTo>
                    <a:pt x="412" y="0"/>
                    <a:pt x="412" y="0"/>
                    <a:pt x="412" y="0"/>
                  </a:cubicBezTo>
                  <a:cubicBezTo>
                    <a:pt x="535" y="0"/>
                    <a:pt x="535" y="0"/>
                    <a:pt x="535" y="0"/>
                  </a:cubicBezTo>
                  <a:cubicBezTo>
                    <a:pt x="676" y="588"/>
                    <a:pt x="676" y="588"/>
                    <a:pt x="676" y="588"/>
                  </a:cubicBezTo>
                  <a:cubicBezTo>
                    <a:pt x="829" y="0"/>
                    <a:pt x="829" y="0"/>
                    <a:pt x="829" y="0"/>
                  </a:cubicBezTo>
                  <a:cubicBezTo>
                    <a:pt x="930" y="0"/>
                    <a:pt x="930" y="0"/>
                    <a:pt x="930" y="0"/>
                  </a:cubicBezTo>
                  <a:cubicBezTo>
                    <a:pt x="726" y="722"/>
                    <a:pt x="726" y="722"/>
                    <a:pt x="726" y="722"/>
                  </a:cubicBezTo>
                  <a:cubicBezTo>
                    <a:pt x="604" y="722"/>
                    <a:pt x="604" y="722"/>
                    <a:pt x="604" y="722"/>
                  </a:cubicBezTo>
                  <a:cubicBezTo>
                    <a:pt x="495" y="255"/>
                    <a:pt x="495" y="255"/>
                    <a:pt x="495" y="255"/>
                  </a:cubicBezTo>
                  <a:cubicBezTo>
                    <a:pt x="488" y="221"/>
                    <a:pt x="479" y="172"/>
                    <a:pt x="468" y="107"/>
                  </a:cubicBezTo>
                  <a:cubicBezTo>
                    <a:pt x="460" y="159"/>
                    <a:pt x="451" y="208"/>
                    <a:pt x="441" y="254"/>
                  </a:cubicBezTo>
                  <a:cubicBezTo>
                    <a:pt x="332" y="722"/>
                    <a:pt x="332" y="722"/>
                    <a:pt x="332" y="722"/>
                  </a:cubicBezTo>
                  <a:lnTo>
                    <a:pt x="204" y="7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6" name="Freeform 68"/>
            <p:cNvSpPr>
              <a:spLocks noEditPoints="1"/>
            </p:cNvSpPr>
            <p:nvPr userDrawn="1"/>
          </p:nvSpPr>
          <p:spPr bwMode="gray">
            <a:xfrm>
              <a:off x="5329" y="591"/>
              <a:ext cx="9" cy="55"/>
            </a:xfrm>
            <a:custGeom>
              <a:avLst/>
              <a:gdLst>
                <a:gd name="T0" fmla="*/ 76 w 151"/>
                <a:gd name="T1" fmla="*/ 0 h 987"/>
                <a:gd name="T2" fmla="*/ 132 w 151"/>
                <a:gd name="T3" fmla="*/ 25 h 987"/>
                <a:gd name="T4" fmla="*/ 151 w 151"/>
                <a:gd name="T5" fmla="*/ 76 h 987"/>
                <a:gd name="T6" fmla="*/ 126 w 151"/>
                <a:gd name="T7" fmla="*/ 132 h 987"/>
                <a:gd name="T8" fmla="*/ 75 w 151"/>
                <a:gd name="T9" fmla="*/ 151 h 987"/>
                <a:gd name="T10" fmla="*/ 20 w 151"/>
                <a:gd name="T11" fmla="*/ 127 h 987"/>
                <a:gd name="T12" fmla="*/ 0 w 151"/>
                <a:gd name="T13" fmla="*/ 75 h 987"/>
                <a:gd name="T14" fmla="*/ 25 w 151"/>
                <a:gd name="T15" fmla="*/ 20 h 987"/>
                <a:gd name="T16" fmla="*/ 76 w 151"/>
                <a:gd name="T17" fmla="*/ 0 h 987"/>
                <a:gd name="T18" fmla="*/ 15 w 151"/>
                <a:gd name="T19" fmla="*/ 987 h 987"/>
                <a:gd name="T20" fmla="*/ 15 w 151"/>
                <a:gd name="T21" fmla="*/ 265 h 987"/>
                <a:gd name="T22" fmla="*/ 139 w 151"/>
                <a:gd name="T23" fmla="*/ 265 h 987"/>
                <a:gd name="T24" fmla="*/ 139 w 151"/>
                <a:gd name="T25" fmla="*/ 987 h 987"/>
                <a:gd name="T26" fmla="*/ 15 w 151"/>
                <a:gd name="T27" fmla="*/ 987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1" h="987">
                  <a:moveTo>
                    <a:pt x="76" y="0"/>
                  </a:moveTo>
                  <a:cubicBezTo>
                    <a:pt x="98" y="0"/>
                    <a:pt x="117" y="9"/>
                    <a:pt x="132" y="25"/>
                  </a:cubicBezTo>
                  <a:cubicBezTo>
                    <a:pt x="145" y="40"/>
                    <a:pt x="151" y="57"/>
                    <a:pt x="151" y="76"/>
                  </a:cubicBezTo>
                  <a:cubicBezTo>
                    <a:pt x="151" y="98"/>
                    <a:pt x="143" y="117"/>
                    <a:pt x="126" y="132"/>
                  </a:cubicBezTo>
                  <a:cubicBezTo>
                    <a:pt x="112" y="145"/>
                    <a:pt x="95" y="151"/>
                    <a:pt x="75" y="151"/>
                  </a:cubicBezTo>
                  <a:cubicBezTo>
                    <a:pt x="53" y="151"/>
                    <a:pt x="34" y="143"/>
                    <a:pt x="20" y="127"/>
                  </a:cubicBezTo>
                  <a:cubicBezTo>
                    <a:pt x="7" y="112"/>
                    <a:pt x="0" y="95"/>
                    <a:pt x="0" y="75"/>
                  </a:cubicBezTo>
                  <a:cubicBezTo>
                    <a:pt x="0" y="53"/>
                    <a:pt x="9" y="35"/>
                    <a:pt x="25" y="20"/>
                  </a:cubicBezTo>
                  <a:cubicBezTo>
                    <a:pt x="39" y="7"/>
                    <a:pt x="56" y="0"/>
                    <a:pt x="76" y="0"/>
                  </a:cubicBezTo>
                  <a:close/>
                  <a:moveTo>
                    <a:pt x="15" y="987"/>
                  </a:moveTo>
                  <a:cubicBezTo>
                    <a:pt x="15" y="265"/>
                    <a:pt x="15" y="265"/>
                    <a:pt x="15" y="265"/>
                  </a:cubicBezTo>
                  <a:cubicBezTo>
                    <a:pt x="139" y="265"/>
                    <a:pt x="139" y="265"/>
                    <a:pt x="139" y="265"/>
                  </a:cubicBezTo>
                  <a:cubicBezTo>
                    <a:pt x="139" y="987"/>
                    <a:pt x="139" y="987"/>
                    <a:pt x="139" y="987"/>
                  </a:cubicBezTo>
                  <a:lnTo>
                    <a:pt x="15" y="9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7" name="Freeform 69"/>
            <p:cNvSpPr>
              <a:spLocks/>
            </p:cNvSpPr>
            <p:nvPr userDrawn="1"/>
          </p:nvSpPr>
          <p:spPr bwMode="gray">
            <a:xfrm>
              <a:off x="5350" y="595"/>
              <a:ext cx="18" cy="51"/>
            </a:xfrm>
            <a:custGeom>
              <a:avLst/>
              <a:gdLst>
                <a:gd name="T0" fmla="*/ 0 w 318"/>
                <a:gd name="T1" fmla="*/ 0 h 917"/>
                <a:gd name="T2" fmla="*/ 124 w 318"/>
                <a:gd name="T3" fmla="*/ 0 h 917"/>
                <a:gd name="T4" fmla="*/ 124 w 318"/>
                <a:gd name="T5" fmla="*/ 195 h 917"/>
                <a:gd name="T6" fmla="*/ 318 w 318"/>
                <a:gd name="T7" fmla="*/ 195 h 917"/>
                <a:gd name="T8" fmla="*/ 318 w 318"/>
                <a:gd name="T9" fmla="*/ 273 h 917"/>
                <a:gd name="T10" fmla="*/ 124 w 318"/>
                <a:gd name="T11" fmla="*/ 273 h 917"/>
                <a:gd name="T12" fmla="*/ 124 w 318"/>
                <a:gd name="T13" fmla="*/ 656 h 917"/>
                <a:gd name="T14" fmla="*/ 156 w 318"/>
                <a:gd name="T15" fmla="*/ 804 h 917"/>
                <a:gd name="T16" fmla="*/ 225 w 318"/>
                <a:gd name="T17" fmla="*/ 836 h 917"/>
                <a:gd name="T18" fmla="*/ 277 w 318"/>
                <a:gd name="T19" fmla="*/ 838 h 917"/>
                <a:gd name="T20" fmla="*/ 318 w 318"/>
                <a:gd name="T21" fmla="*/ 838 h 917"/>
                <a:gd name="T22" fmla="*/ 318 w 318"/>
                <a:gd name="T23" fmla="*/ 917 h 917"/>
                <a:gd name="T24" fmla="*/ 251 w 318"/>
                <a:gd name="T25" fmla="*/ 917 h 917"/>
                <a:gd name="T26" fmla="*/ 127 w 318"/>
                <a:gd name="T27" fmla="*/ 904 h 917"/>
                <a:gd name="T28" fmla="*/ 11 w 318"/>
                <a:gd name="T29" fmla="*/ 782 h 917"/>
                <a:gd name="T30" fmla="*/ 0 w 318"/>
                <a:gd name="T31" fmla="*/ 638 h 917"/>
                <a:gd name="T32" fmla="*/ 0 w 318"/>
                <a:gd name="T33" fmla="*/ 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8" h="917">
                  <a:moveTo>
                    <a:pt x="0" y="0"/>
                  </a:moveTo>
                  <a:cubicBezTo>
                    <a:pt x="124" y="0"/>
                    <a:pt x="124" y="0"/>
                    <a:pt x="124" y="0"/>
                  </a:cubicBezTo>
                  <a:cubicBezTo>
                    <a:pt x="124" y="195"/>
                    <a:pt x="124" y="195"/>
                    <a:pt x="124" y="195"/>
                  </a:cubicBezTo>
                  <a:cubicBezTo>
                    <a:pt x="318" y="195"/>
                    <a:pt x="318" y="195"/>
                    <a:pt x="318" y="195"/>
                  </a:cubicBezTo>
                  <a:cubicBezTo>
                    <a:pt x="318" y="273"/>
                    <a:pt x="318" y="273"/>
                    <a:pt x="318" y="273"/>
                  </a:cubicBezTo>
                  <a:cubicBezTo>
                    <a:pt x="124" y="273"/>
                    <a:pt x="124" y="273"/>
                    <a:pt x="124" y="273"/>
                  </a:cubicBezTo>
                  <a:cubicBezTo>
                    <a:pt x="124" y="656"/>
                    <a:pt x="124" y="656"/>
                    <a:pt x="124" y="656"/>
                  </a:cubicBezTo>
                  <a:cubicBezTo>
                    <a:pt x="124" y="729"/>
                    <a:pt x="135" y="778"/>
                    <a:pt x="156" y="804"/>
                  </a:cubicBezTo>
                  <a:cubicBezTo>
                    <a:pt x="171" y="821"/>
                    <a:pt x="194" y="832"/>
                    <a:pt x="225" y="836"/>
                  </a:cubicBezTo>
                  <a:cubicBezTo>
                    <a:pt x="235" y="837"/>
                    <a:pt x="252" y="838"/>
                    <a:pt x="277" y="838"/>
                  </a:cubicBezTo>
                  <a:cubicBezTo>
                    <a:pt x="318" y="838"/>
                    <a:pt x="318" y="838"/>
                    <a:pt x="318" y="838"/>
                  </a:cubicBezTo>
                  <a:cubicBezTo>
                    <a:pt x="318" y="917"/>
                    <a:pt x="318" y="917"/>
                    <a:pt x="318" y="917"/>
                  </a:cubicBezTo>
                  <a:cubicBezTo>
                    <a:pt x="251" y="917"/>
                    <a:pt x="251" y="917"/>
                    <a:pt x="251" y="917"/>
                  </a:cubicBezTo>
                  <a:cubicBezTo>
                    <a:pt x="198" y="917"/>
                    <a:pt x="157" y="913"/>
                    <a:pt x="127" y="904"/>
                  </a:cubicBezTo>
                  <a:cubicBezTo>
                    <a:pt x="64" y="887"/>
                    <a:pt x="25" y="846"/>
                    <a:pt x="11" y="782"/>
                  </a:cubicBezTo>
                  <a:cubicBezTo>
                    <a:pt x="4" y="747"/>
                    <a:pt x="0" y="699"/>
                    <a:pt x="0" y="638"/>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8" name="Freeform 70"/>
            <p:cNvSpPr>
              <a:spLocks/>
            </p:cNvSpPr>
            <p:nvPr userDrawn="1"/>
          </p:nvSpPr>
          <p:spPr bwMode="gray">
            <a:xfrm>
              <a:off x="5376" y="585"/>
              <a:ext cx="31" cy="61"/>
            </a:xfrm>
            <a:custGeom>
              <a:avLst/>
              <a:gdLst>
                <a:gd name="T0" fmla="*/ 0 w 548"/>
                <a:gd name="T1" fmla="*/ 1087 h 1087"/>
                <a:gd name="T2" fmla="*/ 0 w 548"/>
                <a:gd name="T3" fmla="*/ 0 h 1087"/>
                <a:gd name="T4" fmla="*/ 124 w 548"/>
                <a:gd name="T5" fmla="*/ 0 h 1087"/>
                <a:gd name="T6" fmla="*/ 124 w 548"/>
                <a:gd name="T7" fmla="*/ 382 h 1087"/>
                <a:gd name="T8" fmla="*/ 306 w 548"/>
                <a:gd name="T9" fmla="*/ 345 h 1087"/>
                <a:gd name="T10" fmla="*/ 526 w 548"/>
                <a:gd name="T11" fmla="*/ 458 h 1087"/>
                <a:gd name="T12" fmla="*/ 548 w 548"/>
                <a:gd name="T13" fmla="*/ 644 h 1087"/>
                <a:gd name="T14" fmla="*/ 548 w 548"/>
                <a:gd name="T15" fmla="*/ 1087 h 1087"/>
                <a:gd name="T16" fmla="*/ 425 w 548"/>
                <a:gd name="T17" fmla="*/ 1087 h 1087"/>
                <a:gd name="T18" fmla="*/ 425 w 548"/>
                <a:gd name="T19" fmla="*/ 624 h 1087"/>
                <a:gd name="T20" fmla="*/ 403 w 548"/>
                <a:gd name="T21" fmla="*/ 477 h 1087"/>
                <a:gd name="T22" fmla="*/ 294 w 548"/>
                <a:gd name="T23" fmla="*/ 419 h 1087"/>
                <a:gd name="T24" fmla="*/ 124 w 548"/>
                <a:gd name="T25" fmla="*/ 463 h 1087"/>
                <a:gd name="T26" fmla="*/ 124 w 548"/>
                <a:gd name="T27" fmla="*/ 1087 h 1087"/>
                <a:gd name="T28" fmla="*/ 0 w 548"/>
                <a:gd name="T29" fmla="*/ 1087 h 1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8" h="1087">
                  <a:moveTo>
                    <a:pt x="0" y="1087"/>
                  </a:moveTo>
                  <a:cubicBezTo>
                    <a:pt x="0" y="0"/>
                    <a:pt x="0" y="0"/>
                    <a:pt x="0" y="0"/>
                  </a:cubicBezTo>
                  <a:cubicBezTo>
                    <a:pt x="124" y="0"/>
                    <a:pt x="124" y="0"/>
                    <a:pt x="124" y="0"/>
                  </a:cubicBezTo>
                  <a:cubicBezTo>
                    <a:pt x="124" y="382"/>
                    <a:pt x="124" y="382"/>
                    <a:pt x="124" y="382"/>
                  </a:cubicBezTo>
                  <a:cubicBezTo>
                    <a:pt x="188" y="357"/>
                    <a:pt x="249" y="345"/>
                    <a:pt x="306" y="345"/>
                  </a:cubicBezTo>
                  <a:cubicBezTo>
                    <a:pt x="420" y="345"/>
                    <a:pt x="493" y="382"/>
                    <a:pt x="526" y="458"/>
                  </a:cubicBezTo>
                  <a:cubicBezTo>
                    <a:pt x="541" y="492"/>
                    <a:pt x="548" y="554"/>
                    <a:pt x="548" y="644"/>
                  </a:cubicBezTo>
                  <a:cubicBezTo>
                    <a:pt x="548" y="1087"/>
                    <a:pt x="548" y="1087"/>
                    <a:pt x="548" y="1087"/>
                  </a:cubicBezTo>
                  <a:cubicBezTo>
                    <a:pt x="425" y="1087"/>
                    <a:pt x="425" y="1087"/>
                    <a:pt x="425" y="1087"/>
                  </a:cubicBezTo>
                  <a:cubicBezTo>
                    <a:pt x="425" y="624"/>
                    <a:pt x="425" y="624"/>
                    <a:pt x="425" y="624"/>
                  </a:cubicBezTo>
                  <a:cubicBezTo>
                    <a:pt x="425" y="555"/>
                    <a:pt x="418" y="506"/>
                    <a:pt x="403" y="477"/>
                  </a:cubicBezTo>
                  <a:cubicBezTo>
                    <a:pt x="384" y="439"/>
                    <a:pt x="347" y="419"/>
                    <a:pt x="294" y="419"/>
                  </a:cubicBezTo>
                  <a:cubicBezTo>
                    <a:pt x="245" y="419"/>
                    <a:pt x="189" y="434"/>
                    <a:pt x="124" y="463"/>
                  </a:cubicBezTo>
                  <a:cubicBezTo>
                    <a:pt x="124" y="1087"/>
                    <a:pt x="124" y="1087"/>
                    <a:pt x="124" y="1087"/>
                  </a:cubicBezTo>
                  <a:lnTo>
                    <a:pt x="0" y="10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39" name="Freeform 71"/>
            <p:cNvSpPr>
              <a:spLocks/>
            </p:cNvSpPr>
            <p:nvPr userDrawn="1"/>
          </p:nvSpPr>
          <p:spPr bwMode="gray">
            <a:xfrm>
              <a:off x="5432" y="605"/>
              <a:ext cx="34" cy="60"/>
            </a:xfrm>
            <a:custGeom>
              <a:avLst/>
              <a:gdLst>
                <a:gd name="T0" fmla="*/ 15 w 34"/>
                <a:gd name="T1" fmla="*/ 41 h 60"/>
                <a:gd name="T2" fmla="*/ 0 w 34"/>
                <a:gd name="T3" fmla="*/ 0 h 60"/>
                <a:gd name="T4" fmla="*/ 7 w 34"/>
                <a:gd name="T5" fmla="*/ 0 h 60"/>
                <a:gd name="T6" fmla="*/ 18 w 34"/>
                <a:gd name="T7" fmla="*/ 33 h 60"/>
                <a:gd name="T8" fmla="*/ 28 w 34"/>
                <a:gd name="T9" fmla="*/ 0 h 60"/>
                <a:gd name="T10" fmla="*/ 34 w 34"/>
                <a:gd name="T11" fmla="*/ 0 h 60"/>
                <a:gd name="T12" fmla="*/ 14 w 34"/>
                <a:gd name="T13" fmla="*/ 60 h 60"/>
                <a:gd name="T14" fmla="*/ 8 w 34"/>
                <a:gd name="T15" fmla="*/ 60 h 60"/>
                <a:gd name="T16" fmla="*/ 15 w 34"/>
                <a:gd name="T17" fmla="*/ 4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60">
                  <a:moveTo>
                    <a:pt x="15" y="41"/>
                  </a:moveTo>
                  <a:lnTo>
                    <a:pt x="0" y="0"/>
                  </a:lnTo>
                  <a:lnTo>
                    <a:pt x="7" y="0"/>
                  </a:lnTo>
                  <a:lnTo>
                    <a:pt x="18" y="33"/>
                  </a:lnTo>
                  <a:lnTo>
                    <a:pt x="28" y="0"/>
                  </a:lnTo>
                  <a:lnTo>
                    <a:pt x="34" y="0"/>
                  </a:lnTo>
                  <a:lnTo>
                    <a:pt x="14" y="60"/>
                  </a:lnTo>
                  <a:lnTo>
                    <a:pt x="8" y="60"/>
                  </a:lnTo>
                  <a:lnTo>
                    <a:pt x="15"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0" name="Freeform 72"/>
            <p:cNvSpPr>
              <a:spLocks noEditPoints="1"/>
            </p:cNvSpPr>
            <p:nvPr userDrawn="1"/>
          </p:nvSpPr>
          <p:spPr bwMode="gray">
            <a:xfrm>
              <a:off x="5470" y="604"/>
              <a:ext cx="34" cy="43"/>
            </a:xfrm>
            <a:custGeom>
              <a:avLst/>
              <a:gdLst>
                <a:gd name="T0" fmla="*/ 304 w 607"/>
                <a:gd name="T1" fmla="*/ 0 h 762"/>
                <a:gd name="T2" fmla="*/ 534 w 607"/>
                <a:gd name="T3" fmla="*/ 103 h 762"/>
                <a:gd name="T4" fmla="*/ 607 w 607"/>
                <a:gd name="T5" fmla="*/ 381 h 762"/>
                <a:gd name="T6" fmla="*/ 534 w 607"/>
                <a:gd name="T7" fmla="*/ 659 h 762"/>
                <a:gd name="T8" fmla="*/ 304 w 607"/>
                <a:gd name="T9" fmla="*/ 762 h 762"/>
                <a:gd name="T10" fmla="*/ 0 w 607"/>
                <a:gd name="T11" fmla="*/ 375 h 762"/>
                <a:gd name="T12" fmla="*/ 73 w 607"/>
                <a:gd name="T13" fmla="*/ 103 h 762"/>
                <a:gd name="T14" fmla="*/ 304 w 607"/>
                <a:gd name="T15" fmla="*/ 0 h 762"/>
                <a:gd name="T16" fmla="*/ 304 w 607"/>
                <a:gd name="T17" fmla="*/ 74 h 762"/>
                <a:gd name="T18" fmla="*/ 159 w 607"/>
                <a:gd name="T19" fmla="*/ 168 h 762"/>
                <a:gd name="T20" fmla="*/ 126 w 607"/>
                <a:gd name="T21" fmla="*/ 377 h 762"/>
                <a:gd name="T22" fmla="*/ 159 w 607"/>
                <a:gd name="T23" fmla="*/ 593 h 762"/>
                <a:gd name="T24" fmla="*/ 304 w 607"/>
                <a:gd name="T25" fmla="*/ 687 h 762"/>
                <a:gd name="T26" fmla="*/ 448 w 607"/>
                <a:gd name="T27" fmla="*/ 593 h 762"/>
                <a:gd name="T28" fmla="*/ 481 w 607"/>
                <a:gd name="T29" fmla="*/ 380 h 762"/>
                <a:gd name="T30" fmla="*/ 448 w 607"/>
                <a:gd name="T31" fmla="*/ 168 h 762"/>
                <a:gd name="T32" fmla="*/ 304 w 607"/>
                <a:gd name="T33" fmla="*/ 74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7" h="762">
                  <a:moveTo>
                    <a:pt x="304" y="0"/>
                  </a:moveTo>
                  <a:cubicBezTo>
                    <a:pt x="407" y="0"/>
                    <a:pt x="484" y="34"/>
                    <a:pt x="534" y="103"/>
                  </a:cubicBezTo>
                  <a:cubicBezTo>
                    <a:pt x="583" y="169"/>
                    <a:pt x="607" y="262"/>
                    <a:pt x="607" y="381"/>
                  </a:cubicBezTo>
                  <a:cubicBezTo>
                    <a:pt x="607" y="499"/>
                    <a:pt x="583" y="591"/>
                    <a:pt x="534" y="659"/>
                  </a:cubicBezTo>
                  <a:cubicBezTo>
                    <a:pt x="485" y="727"/>
                    <a:pt x="408" y="762"/>
                    <a:pt x="304" y="762"/>
                  </a:cubicBezTo>
                  <a:cubicBezTo>
                    <a:pt x="101" y="762"/>
                    <a:pt x="0" y="633"/>
                    <a:pt x="0" y="375"/>
                  </a:cubicBezTo>
                  <a:cubicBezTo>
                    <a:pt x="0" y="260"/>
                    <a:pt x="24" y="169"/>
                    <a:pt x="73" y="103"/>
                  </a:cubicBezTo>
                  <a:cubicBezTo>
                    <a:pt x="123" y="34"/>
                    <a:pt x="200" y="0"/>
                    <a:pt x="304" y="0"/>
                  </a:cubicBezTo>
                  <a:close/>
                  <a:moveTo>
                    <a:pt x="304" y="74"/>
                  </a:moveTo>
                  <a:cubicBezTo>
                    <a:pt x="234" y="74"/>
                    <a:pt x="185" y="106"/>
                    <a:pt x="159" y="168"/>
                  </a:cubicBezTo>
                  <a:cubicBezTo>
                    <a:pt x="137" y="220"/>
                    <a:pt x="126" y="290"/>
                    <a:pt x="126" y="377"/>
                  </a:cubicBezTo>
                  <a:cubicBezTo>
                    <a:pt x="126" y="469"/>
                    <a:pt x="137" y="541"/>
                    <a:pt x="159" y="593"/>
                  </a:cubicBezTo>
                  <a:cubicBezTo>
                    <a:pt x="185" y="655"/>
                    <a:pt x="234" y="687"/>
                    <a:pt x="304" y="687"/>
                  </a:cubicBezTo>
                  <a:cubicBezTo>
                    <a:pt x="374" y="687"/>
                    <a:pt x="422" y="655"/>
                    <a:pt x="448" y="593"/>
                  </a:cubicBezTo>
                  <a:cubicBezTo>
                    <a:pt x="470" y="541"/>
                    <a:pt x="481" y="470"/>
                    <a:pt x="481" y="380"/>
                  </a:cubicBezTo>
                  <a:cubicBezTo>
                    <a:pt x="481" y="289"/>
                    <a:pt x="470" y="219"/>
                    <a:pt x="448" y="168"/>
                  </a:cubicBezTo>
                  <a:cubicBezTo>
                    <a:pt x="421" y="106"/>
                    <a:pt x="373" y="74"/>
                    <a:pt x="304"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1" name="Freeform 73"/>
            <p:cNvSpPr>
              <a:spLocks/>
            </p:cNvSpPr>
            <p:nvPr userDrawn="1"/>
          </p:nvSpPr>
          <p:spPr bwMode="gray">
            <a:xfrm>
              <a:off x="5514" y="605"/>
              <a:ext cx="29" cy="42"/>
            </a:xfrm>
            <a:custGeom>
              <a:avLst/>
              <a:gdLst>
                <a:gd name="T0" fmla="*/ 0 w 527"/>
                <a:gd name="T1" fmla="*/ 0 h 742"/>
                <a:gd name="T2" fmla="*/ 123 w 527"/>
                <a:gd name="T3" fmla="*/ 0 h 742"/>
                <a:gd name="T4" fmla="*/ 123 w 527"/>
                <a:gd name="T5" fmla="*/ 445 h 742"/>
                <a:gd name="T6" fmla="*/ 145 w 527"/>
                <a:gd name="T7" fmla="*/ 609 h 742"/>
                <a:gd name="T8" fmla="*/ 197 w 527"/>
                <a:gd name="T9" fmla="*/ 656 h 742"/>
                <a:gd name="T10" fmla="*/ 276 w 527"/>
                <a:gd name="T11" fmla="*/ 667 h 742"/>
                <a:gd name="T12" fmla="*/ 403 w 527"/>
                <a:gd name="T13" fmla="*/ 648 h 742"/>
                <a:gd name="T14" fmla="*/ 403 w 527"/>
                <a:gd name="T15" fmla="*/ 0 h 742"/>
                <a:gd name="T16" fmla="*/ 527 w 527"/>
                <a:gd name="T17" fmla="*/ 0 h 742"/>
                <a:gd name="T18" fmla="*/ 527 w 527"/>
                <a:gd name="T19" fmla="*/ 710 h 742"/>
                <a:gd name="T20" fmla="*/ 269 w 527"/>
                <a:gd name="T21" fmla="*/ 742 h 742"/>
                <a:gd name="T22" fmla="*/ 86 w 527"/>
                <a:gd name="T23" fmla="*/ 703 h 742"/>
                <a:gd name="T24" fmla="*/ 6 w 527"/>
                <a:gd name="T25" fmla="*/ 567 h 742"/>
                <a:gd name="T26" fmla="*/ 0 w 527"/>
                <a:gd name="T27" fmla="*/ 454 h 742"/>
                <a:gd name="T28" fmla="*/ 0 w 527"/>
                <a:gd name="T29" fmla="*/ 0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7" h="742">
                  <a:moveTo>
                    <a:pt x="0" y="0"/>
                  </a:moveTo>
                  <a:cubicBezTo>
                    <a:pt x="123" y="0"/>
                    <a:pt x="123" y="0"/>
                    <a:pt x="123" y="0"/>
                  </a:cubicBezTo>
                  <a:cubicBezTo>
                    <a:pt x="123" y="445"/>
                    <a:pt x="123" y="445"/>
                    <a:pt x="123" y="445"/>
                  </a:cubicBezTo>
                  <a:cubicBezTo>
                    <a:pt x="123" y="527"/>
                    <a:pt x="131" y="582"/>
                    <a:pt x="145" y="609"/>
                  </a:cubicBezTo>
                  <a:cubicBezTo>
                    <a:pt x="157" y="632"/>
                    <a:pt x="174" y="648"/>
                    <a:pt x="197" y="656"/>
                  </a:cubicBezTo>
                  <a:cubicBezTo>
                    <a:pt x="216" y="663"/>
                    <a:pt x="242" y="667"/>
                    <a:pt x="276" y="667"/>
                  </a:cubicBezTo>
                  <a:cubicBezTo>
                    <a:pt x="317" y="667"/>
                    <a:pt x="359" y="661"/>
                    <a:pt x="403" y="648"/>
                  </a:cubicBezTo>
                  <a:cubicBezTo>
                    <a:pt x="403" y="0"/>
                    <a:pt x="403" y="0"/>
                    <a:pt x="403" y="0"/>
                  </a:cubicBezTo>
                  <a:cubicBezTo>
                    <a:pt x="527" y="0"/>
                    <a:pt x="527" y="0"/>
                    <a:pt x="527" y="0"/>
                  </a:cubicBezTo>
                  <a:cubicBezTo>
                    <a:pt x="527" y="710"/>
                    <a:pt x="527" y="710"/>
                    <a:pt x="527" y="710"/>
                  </a:cubicBezTo>
                  <a:cubicBezTo>
                    <a:pt x="435" y="731"/>
                    <a:pt x="349" y="742"/>
                    <a:pt x="269" y="742"/>
                  </a:cubicBezTo>
                  <a:cubicBezTo>
                    <a:pt x="187" y="742"/>
                    <a:pt x="126" y="729"/>
                    <a:pt x="86" y="703"/>
                  </a:cubicBezTo>
                  <a:cubicBezTo>
                    <a:pt x="41" y="674"/>
                    <a:pt x="14" y="629"/>
                    <a:pt x="6" y="567"/>
                  </a:cubicBezTo>
                  <a:cubicBezTo>
                    <a:pt x="2" y="539"/>
                    <a:pt x="0" y="501"/>
                    <a:pt x="0" y="454"/>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2" name="Freeform 74"/>
            <p:cNvSpPr>
              <a:spLocks/>
            </p:cNvSpPr>
            <p:nvPr userDrawn="1"/>
          </p:nvSpPr>
          <p:spPr bwMode="gray">
            <a:xfrm>
              <a:off x="5115" y="216"/>
              <a:ext cx="132" cy="102"/>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3" name="Freeform 75"/>
            <p:cNvSpPr>
              <a:spLocks/>
            </p:cNvSpPr>
            <p:nvPr userDrawn="1"/>
          </p:nvSpPr>
          <p:spPr bwMode="gray">
            <a:xfrm>
              <a:off x="4899" y="327"/>
              <a:ext cx="91" cy="148"/>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4" name="Freeform 76"/>
            <p:cNvSpPr>
              <a:spLocks/>
            </p:cNvSpPr>
            <p:nvPr userDrawn="1"/>
          </p:nvSpPr>
          <p:spPr bwMode="gray">
            <a:xfrm>
              <a:off x="5114" y="327"/>
              <a:ext cx="60" cy="207"/>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5" name="Freeform 77"/>
            <p:cNvSpPr>
              <a:spLocks/>
            </p:cNvSpPr>
            <p:nvPr userDrawn="1"/>
          </p:nvSpPr>
          <p:spPr bwMode="gray">
            <a:xfrm>
              <a:off x="5180" y="327"/>
              <a:ext cx="47" cy="148"/>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6" name="Freeform 78"/>
            <p:cNvSpPr>
              <a:spLocks/>
            </p:cNvSpPr>
            <p:nvPr userDrawn="1"/>
          </p:nvSpPr>
          <p:spPr bwMode="gray">
            <a:xfrm>
              <a:off x="5227" y="327"/>
              <a:ext cx="111" cy="148"/>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7" name="Freeform 79"/>
            <p:cNvSpPr>
              <a:spLocks/>
            </p:cNvSpPr>
            <p:nvPr userDrawn="1"/>
          </p:nvSpPr>
          <p:spPr bwMode="gray">
            <a:xfrm>
              <a:off x="5429" y="327"/>
              <a:ext cx="124" cy="151"/>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8" name="Freeform 80"/>
            <p:cNvSpPr>
              <a:spLocks/>
            </p:cNvSpPr>
            <p:nvPr userDrawn="1"/>
          </p:nvSpPr>
          <p:spPr bwMode="gray">
            <a:xfrm>
              <a:off x="4994" y="327"/>
              <a:ext cx="125" cy="151"/>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7249" name="Freeform 81"/>
            <p:cNvSpPr>
              <a:spLocks/>
            </p:cNvSpPr>
            <p:nvPr userDrawn="1"/>
          </p:nvSpPr>
          <p:spPr bwMode="gray">
            <a:xfrm>
              <a:off x="5333" y="324"/>
              <a:ext cx="95" cy="154"/>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grpSp>
      <p:sp>
        <p:nvSpPr>
          <p:cNvPr id="647173" name="Rectangle 5"/>
          <p:cNvSpPr>
            <a:spLocks noGrp="1" noChangeArrowheads="1"/>
          </p:cNvSpPr>
          <p:nvPr>
            <p:ph type="subTitle" idx="1"/>
          </p:nvPr>
        </p:nvSpPr>
        <p:spPr bwMode="gray">
          <a:xfrm>
            <a:off x="323850" y="4572000"/>
            <a:ext cx="7920038" cy="1784350"/>
          </a:xfrm>
        </p:spPr>
        <p:txBody>
          <a:bodyPr/>
          <a:lstStyle>
            <a:lvl1pPr marL="0" indent="0">
              <a:lnSpc>
                <a:spcPct val="100000"/>
              </a:lnSpc>
              <a:spcBef>
                <a:spcPct val="0"/>
              </a:spcBef>
              <a:spcAft>
                <a:spcPct val="0"/>
              </a:spcAft>
              <a:buFont typeface="Wingdings" pitchFamily="2" charset="2"/>
              <a:buNone/>
              <a:defRPr sz="2800"/>
            </a:lvl1pPr>
          </a:lstStyle>
          <a:p>
            <a:pPr lvl="0"/>
            <a:r>
              <a:rPr lang="ja-JP" altLang="en-US" noProof="0" dirty="0"/>
              <a:t>マスタ サブタイトルの書式設定</a:t>
            </a:r>
          </a:p>
        </p:txBody>
      </p:sp>
      <p:sp>
        <p:nvSpPr>
          <p:cNvPr id="647174" name="Rectangle 6"/>
          <p:cNvSpPr>
            <a:spLocks noGrp="1" noChangeArrowheads="1"/>
          </p:cNvSpPr>
          <p:nvPr>
            <p:ph type="ctrTitle"/>
          </p:nvPr>
        </p:nvSpPr>
        <p:spPr bwMode="gray">
          <a:xfrm>
            <a:off x="323850" y="1738313"/>
            <a:ext cx="7920038" cy="2360612"/>
          </a:xfrm>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defRPr sz="4400">
                <a:solidFill>
                  <a:srgbClr val="FFFFFF"/>
                </a:solidFill>
              </a:defRPr>
            </a:lvl1pPr>
          </a:lstStyle>
          <a:p>
            <a:pPr lvl="0"/>
            <a:br>
              <a:rPr lang="en-US" altLang="ja-JP" noProof="0" dirty="0"/>
            </a:br>
            <a:r>
              <a:rPr lang="ja-JP" altLang="en-US" noProof="0" dirty="0"/>
              <a:t>マスタ タイトルの書式設定</a:t>
            </a:r>
            <a:endParaRPr lang="de-DE" altLang="ja-JP" noProof="0" dirty="0"/>
          </a:p>
        </p:txBody>
      </p:sp>
      <p:sp>
        <p:nvSpPr>
          <p:cNvPr id="647215" name="Rectangle 47"/>
          <p:cNvSpPr>
            <a:spLocks noGrp="1" noChangeArrowheads="1"/>
          </p:cNvSpPr>
          <p:nvPr>
            <p:ph type="ftr" sz="quarter" idx="3"/>
          </p:nvPr>
        </p:nvSpPr>
        <p:spPr bwMode="gray"/>
        <p:txBody>
          <a:bodyPr/>
          <a:lstStyle>
            <a:lvl1pPr>
              <a:defRPr/>
            </a:lvl1pPr>
          </a:lstStyle>
          <a:p>
            <a:r>
              <a:rPr lang="de-DE" altLang="ja-JP"/>
              <a:t>Copyright 2018 FUJITSU LIMITED</a:t>
            </a:r>
          </a:p>
        </p:txBody>
      </p:sp>
      <p:sp>
        <p:nvSpPr>
          <p:cNvPr id="39" name="Rectangle 29"/>
          <p:cNvSpPr>
            <a:spLocks noGrp="1" noChangeArrowheads="1"/>
          </p:cNvSpPr>
          <p:nvPr>
            <p:ph type="sldNum" sz="quarter" idx="4"/>
          </p:nvPr>
        </p:nvSpPr>
        <p:spPr bwMode="gray">
          <a:xfrm>
            <a:off x="4300538" y="6653213"/>
            <a:ext cx="539750"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fontAlgn="base">
              <a:defRPr kumimoji="0" sz="800">
                <a:solidFill>
                  <a:schemeClr val="bg1"/>
                </a:solidFill>
                <a:latin typeface="+mn-lt"/>
              </a:defRPr>
            </a:lvl1pPr>
          </a:lstStyle>
          <a:p>
            <a:fld id="{E5C4FF1C-8F5E-4BC8-BCAF-207649A9C157}" type="slidenum">
              <a:rPr lang="de-DE" altLang="ja-JP" smtClean="0"/>
              <a:pPr/>
              <a:t>‹#›</a:t>
            </a:fld>
            <a:endParaRPr lang="de-DE" altLang="ja-JP"/>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中表紙">
    <p:spTree>
      <p:nvGrpSpPr>
        <p:cNvPr id="1" name=""/>
        <p:cNvGrpSpPr/>
        <p:nvPr/>
      </p:nvGrpSpPr>
      <p:grpSpPr>
        <a:xfrm>
          <a:off x="0" y="0"/>
          <a:ext cx="0" cy="0"/>
          <a:chOff x="0" y="0"/>
          <a:chExt cx="0" cy="0"/>
        </a:xfrm>
      </p:grpSpPr>
      <p:grpSp>
        <p:nvGrpSpPr>
          <p:cNvPr id="39" name="Group 84" descr="F_Tool_Middle_Cover"/>
          <p:cNvGrpSpPr>
            <a:grpSpLocks/>
          </p:cNvGrpSpPr>
          <p:nvPr userDrawn="1"/>
        </p:nvGrpSpPr>
        <p:grpSpPr bwMode="gray">
          <a:xfrm>
            <a:off x="0" y="0"/>
            <a:ext cx="9144000" cy="3913188"/>
            <a:chOff x="0" y="0"/>
            <a:chExt cx="5760" cy="2465"/>
          </a:xfrm>
        </p:grpSpPr>
        <p:pic>
          <p:nvPicPr>
            <p:cNvPr id="40" name="Picture 39" descr="MiddleGray_L15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gray">
            <a:xfrm>
              <a:off x="0" y="0"/>
              <a:ext cx="5760" cy="2465"/>
            </a:xfrm>
            <a:prstGeom prst="rect">
              <a:avLst/>
            </a:prstGeom>
            <a:noFill/>
            <a:extLst>
              <a:ext uri="{909E8E84-426E-40DD-AFC4-6F175D3DCCD1}">
                <a14:hiddenFill xmlns:a14="http://schemas.microsoft.com/office/drawing/2010/main">
                  <a:solidFill>
                    <a:srgbClr val="FFFFFF"/>
                  </a:solidFill>
                </a14:hiddenFill>
              </a:ext>
            </a:extLst>
          </p:spPr>
        </p:pic>
        <p:grpSp>
          <p:nvGrpSpPr>
            <p:cNvPr id="41" name="Group 43"/>
            <p:cNvGrpSpPr>
              <a:grpSpLocks noChangeAspect="1"/>
            </p:cNvGrpSpPr>
            <p:nvPr/>
          </p:nvGrpSpPr>
          <p:grpSpPr bwMode="gray">
            <a:xfrm>
              <a:off x="4604" y="117"/>
              <a:ext cx="1038" cy="580"/>
              <a:chOff x="4604" y="117"/>
              <a:chExt cx="1038" cy="580"/>
            </a:xfrm>
          </p:grpSpPr>
          <p:sp>
            <p:nvSpPr>
              <p:cNvPr id="42" name="AutoShape 42"/>
              <p:cNvSpPr>
                <a:spLocks noChangeAspect="1" noChangeArrowheads="1" noTextEdit="1"/>
              </p:cNvSpPr>
              <p:nvPr/>
            </p:nvSpPr>
            <p:spPr bwMode="gray">
              <a:xfrm>
                <a:off x="4604" y="117"/>
                <a:ext cx="1038" cy="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endParaRPr lang="ja-JP" altLang="en-US"/>
              </a:p>
            </p:txBody>
          </p:sp>
          <p:sp>
            <p:nvSpPr>
              <p:cNvPr id="43" name="Freeform 44"/>
              <p:cNvSpPr>
                <a:spLocks/>
              </p:cNvSpPr>
              <p:nvPr/>
            </p:nvSpPr>
            <p:spPr bwMode="gray">
              <a:xfrm>
                <a:off x="5115" y="216"/>
                <a:ext cx="132" cy="102"/>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ja-JP" altLang="en-US"/>
              </a:p>
            </p:txBody>
          </p:sp>
          <p:sp>
            <p:nvSpPr>
              <p:cNvPr id="44" name="Freeform 45"/>
              <p:cNvSpPr>
                <a:spLocks/>
              </p:cNvSpPr>
              <p:nvPr/>
            </p:nvSpPr>
            <p:spPr bwMode="gray">
              <a:xfrm>
                <a:off x="4899" y="327"/>
                <a:ext cx="91" cy="148"/>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ja-JP" altLang="en-US"/>
              </a:p>
            </p:txBody>
          </p:sp>
          <p:sp>
            <p:nvSpPr>
              <p:cNvPr id="45" name="Freeform 46"/>
              <p:cNvSpPr>
                <a:spLocks/>
              </p:cNvSpPr>
              <p:nvPr/>
            </p:nvSpPr>
            <p:spPr bwMode="gray">
              <a:xfrm>
                <a:off x="5114" y="327"/>
                <a:ext cx="60" cy="207"/>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ja-JP" altLang="en-US"/>
              </a:p>
            </p:txBody>
          </p:sp>
          <p:sp>
            <p:nvSpPr>
              <p:cNvPr id="46" name="Freeform 47"/>
              <p:cNvSpPr>
                <a:spLocks/>
              </p:cNvSpPr>
              <p:nvPr/>
            </p:nvSpPr>
            <p:spPr bwMode="gray">
              <a:xfrm>
                <a:off x="5180" y="327"/>
                <a:ext cx="47" cy="148"/>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ja-JP" altLang="en-US"/>
              </a:p>
            </p:txBody>
          </p:sp>
          <p:sp>
            <p:nvSpPr>
              <p:cNvPr id="47" name="Freeform 48"/>
              <p:cNvSpPr>
                <a:spLocks/>
              </p:cNvSpPr>
              <p:nvPr/>
            </p:nvSpPr>
            <p:spPr bwMode="gray">
              <a:xfrm>
                <a:off x="5227" y="327"/>
                <a:ext cx="111" cy="148"/>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ja-JP" altLang="en-US"/>
              </a:p>
            </p:txBody>
          </p:sp>
          <p:sp>
            <p:nvSpPr>
              <p:cNvPr id="48" name="Freeform 49"/>
              <p:cNvSpPr>
                <a:spLocks/>
              </p:cNvSpPr>
              <p:nvPr/>
            </p:nvSpPr>
            <p:spPr bwMode="gray">
              <a:xfrm>
                <a:off x="5429" y="327"/>
                <a:ext cx="124" cy="151"/>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ja-JP" altLang="en-US"/>
              </a:p>
            </p:txBody>
          </p:sp>
          <p:sp>
            <p:nvSpPr>
              <p:cNvPr id="49" name="Freeform 50"/>
              <p:cNvSpPr>
                <a:spLocks/>
              </p:cNvSpPr>
              <p:nvPr/>
            </p:nvSpPr>
            <p:spPr bwMode="gray">
              <a:xfrm>
                <a:off x="4994" y="327"/>
                <a:ext cx="125" cy="151"/>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ja-JP" altLang="en-US"/>
              </a:p>
            </p:txBody>
          </p:sp>
          <p:sp>
            <p:nvSpPr>
              <p:cNvPr id="50" name="Freeform 51"/>
              <p:cNvSpPr>
                <a:spLocks/>
              </p:cNvSpPr>
              <p:nvPr/>
            </p:nvSpPr>
            <p:spPr bwMode="gray">
              <a:xfrm>
                <a:off x="5333" y="324"/>
                <a:ext cx="95" cy="154"/>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ja-JP" altLang="en-US"/>
              </a:p>
            </p:txBody>
          </p:sp>
        </p:grpSp>
      </p:grpSp>
      <p:sp>
        <p:nvSpPr>
          <p:cNvPr id="647173" name="Rectangle 5"/>
          <p:cNvSpPr>
            <a:spLocks noGrp="1" noChangeArrowheads="1"/>
          </p:cNvSpPr>
          <p:nvPr>
            <p:ph type="subTitle" idx="1" hasCustomPrompt="1"/>
          </p:nvPr>
        </p:nvSpPr>
        <p:spPr bwMode="gray">
          <a:xfrm>
            <a:off x="323850" y="3697200"/>
            <a:ext cx="7923600" cy="2595600"/>
          </a:xfrm>
        </p:spPr>
        <p:txBody>
          <a:bodyPr lIns="0" tIns="0" rIns="0" bIns="0"/>
          <a:lstStyle>
            <a:lvl1pPr marL="304800" marR="0" indent="-304800" algn="l" defTabSz="457200" rtl="0" eaLnBrk="1" fontAlgn="base" latinLnBrk="0" hangingPunct="1">
              <a:lnSpc>
                <a:spcPct val="100000"/>
              </a:lnSpc>
              <a:spcBef>
                <a:spcPct val="10000"/>
              </a:spcBef>
              <a:spcAft>
                <a:spcPct val="10000"/>
              </a:spcAft>
              <a:buClr>
                <a:srgbClr val="87867E"/>
              </a:buClr>
              <a:buSzTx/>
              <a:buFont typeface="Wingdings" pitchFamily="2" charset="2"/>
              <a:buChar char="n"/>
              <a:tabLst/>
              <a:defRPr sz="2400"/>
            </a:lvl1pPr>
          </a:lstStyle>
          <a:p>
            <a:pPr lvl="0"/>
            <a:r>
              <a:rPr lang="ja-JP" altLang="en-US" noProof="0" dirty="0"/>
              <a:t>マスタ サブタイトルの書式設定</a:t>
            </a:r>
            <a:endParaRPr kumimoji="1" lang="de-DE" altLang="ja-JP" sz="2400" b="0" i="0" u="none" strike="noStrike" kern="0" cap="none" spc="0" normalizeH="0" baseline="0" noProof="0" dirty="0">
              <a:ln>
                <a:noFill/>
              </a:ln>
              <a:solidFill>
                <a:srgbClr val="000000"/>
              </a:solidFill>
              <a:effectLst/>
              <a:uLnTx/>
              <a:uFillTx/>
              <a:latin typeface="+mn-lt"/>
              <a:ea typeface="+mn-ea"/>
              <a:cs typeface="+mn-cs"/>
            </a:endParaRPr>
          </a:p>
        </p:txBody>
      </p:sp>
      <p:sp>
        <p:nvSpPr>
          <p:cNvPr id="647174" name="Rectangle 6"/>
          <p:cNvSpPr>
            <a:spLocks noGrp="1" noChangeArrowheads="1"/>
          </p:cNvSpPr>
          <p:nvPr>
            <p:ph type="ctrTitle" hasCustomPrompt="1"/>
          </p:nvPr>
        </p:nvSpPr>
        <p:spPr bwMode="gray">
          <a:xfrm>
            <a:off x="323850" y="1774800"/>
            <a:ext cx="7923600" cy="1440000"/>
          </a:xfrm>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lstStyle>
            <a:lvl1pPr>
              <a:defRPr sz="4400">
                <a:solidFill>
                  <a:schemeClr val="tx1"/>
                </a:solidFill>
              </a:defRPr>
            </a:lvl1pPr>
          </a:lstStyle>
          <a:p>
            <a:pPr lvl="0"/>
            <a:br>
              <a:rPr lang="en-US" altLang="ja-JP" noProof="0" dirty="0"/>
            </a:br>
            <a:r>
              <a:rPr lang="ja-JP" altLang="en-US" noProof="0" dirty="0"/>
              <a:t>マスタ タイトルの書式設定</a:t>
            </a:r>
            <a:endParaRPr lang="de-DE" altLang="ja-JP" noProof="0" dirty="0"/>
          </a:p>
        </p:txBody>
      </p:sp>
      <p:sp>
        <p:nvSpPr>
          <p:cNvPr id="647215" name="Rectangle 47"/>
          <p:cNvSpPr>
            <a:spLocks noGrp="1" noChangeArrowheads="1"/>
          </p:cNvSpPr>
          <p:nvPr>
            <p:ph type="ftr" sz="quarter" idx="3"/>
          </p:nvPr>
        </p:nvSpPr>
        <p:spPr bwMode="gray"/>
        <p:txBody>
          <a:bodyPr lIns="0" tIns="0" rIns="0" bIns="0"/>
          <a:lstStyle>
            <a:lvl1pPr>
              <a:defRPr/>
            </a:lvl1pPr>
          </a:lstStyle>
          <a:p>
            <a:r>
              <a:rPr lang="de-DE" altLang="ja-JP"/>
              <a:t>Copyright 2018 FUJITSU LIMITED</a:t>
            </a:r>
          </a:p>
        </p:txBody>
      </p:sp>
      <p:sp>
        <p:nvSpPr>
          <p:cNvPr id="51" name="Line 4"/>
          <p:cNvSpPr>
            <a:spLocks noChangeShapeType="1"/>
          </p:cNvSpPr>
          <p:nvPr userDrawn="1"/>
        </p:nvSpPr>
        <p:spPr bwMode="gray">
          <a:xfrm>
            <a:off x="0" y="6632575"/>
            <a:ext cx="9144000" cy="0"/>
          </a:xfrm>
          <a:prstGeom prst="line">
            <a:avLst/>
          </a:prstGeom>
          <a:noFill/>
          <a:ln w="12700">
            <a:solidFill>
              <a:srgbClr val="87867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endParaRPr lang="ja-JP" altLang="en-US"/>
          </a:p>
        </p:txBody>
      </p:sp>
      <p:sp>
        <p:nvSpPr>
          <p:cNvPr id="52" name="Rectangle 29"/>
          <p:cNvSpPr>
            <a:spLocks noGrp="1" noChangeArrowheads="1"/>
          </p:cNvSpPr>
          <p:nvPr>
            <p:ph type="sldNum" sz="quarter" idx="4"/>
          </p:nvPr>
        </p:nvSpPr>
        <p:spPr bwMode="gray">
          <a:xfrm>
            <a:off x="4300538" y="6653213"/>
            <a:ext cx="539750"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fontAlgn="base">
              <a:defRPr kumimoji="0" sz="800">
                <a:solidFill>
                  <a:schemeClr val="tx1"/>
                </a:solidFill>
                <a:latin typeface="+mn-lt"/>
              </a:defRPr>
            </a:lvl1pPr>
          </a:lstStyle>
          <a:p>
            <a:fld id="{E5C4FF1C-8F5E-4BC8-BCAF-207649A9C157}" type="slidenum">
              <a:rPr lang="de-DE" altLang="ja-JP"/>
              <a:pPr/>
              <a:t>‹#›</a:t>
            </a:fld>
            <a:endParaRPr lang="de-DE" altLang="ja-JP"/>
          </a:p>
        </p:txBody>
      </p:sp>
    </p:spTree>
    <p:extLst>
      <p:ext uri="{BB962C8B-B14F-4D97-AF65-F5344CB8AC3E}">
        <p14:creationId xmlns:p14="http://schemas.microsoft.com/office/powerpoint/2010/main" val="3148904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bwMode="gray"/>
        <p:txBody>
          <a:bodyPr/>
          <a:lstStyle/>
          <a:p>
            <a:r>
              <a:rPr lang="ja-JP" altLang="en-US"/>
              <a:t>マスター タイトルの書式設定</a:t>
            </a:r>
          </a:p>
        </p:txBody>
      </p:sp>
      <p:sp>
        <p:nvSpPr>
          <p:cNvPr id="3" name="コンテンツ プレースホルダー 2"/>
          <p:cNvSpPr>
            <a:spLocks noGrp="1"/>
          </p:cNvSpPr>
          <p:nvPr>
            <p:ph idx="1"/>
          </p:nvPr>
        </p:nvSpPr>
        <p:spPr bwMode="gray"/>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p:txBody>
      </p:sp>
      <p:sp>
        <p:nvSpPr>
          <p:cNvPr id="4" name="スライド番号プレースホルダー 3"/>
          <p:cNvSpPr>
            <a:spLocks noGrp="1"/>
          </p:cNvSpPr>
          <p:nvPr>
            <p:ph type="sldNum" sz="quarter" idx="10"/>
          </p:nvPr>
        </p:nvSpPr>
        <p:spPr bwMode="gray"/>
        <p:txBody>
          <a:bodyPr/>
          <a:lstStyle>
            <a:lvl1pPr>
              <a:defRPr/>
            </a:lvl1pPr>
          </a:lstStyle>
          <a:p>
            <a:fld id="{DE2B87E1-F9DF-4BEE-B07D-635D26011F4B}" type="slidenum">
              <a:rPr lang="de-DE" altLang="ja-JP"/>
              <a:pPr/>
              <a:t>‹#›</a:t>
            </a:fld>
            <a:endParaRPr lang="de-DE" altLang="ja-JP"/>
          </a:p>
        </p:txBody>
      </p:sp>
      <p:sp>
        <p:nvSpPr>
          <p:cNvPr id="5" name="フッター プレースホルダー 4"/>
          <p:cNvSpPr>
            <a:spLocks noGrp="1"/>
          </p:cNvSpPr>
          <p:nvPr>
            <p:ph type="ftr" sz="quarter" idx="11"/>
          </p:nvPr>
        </p:nvSpPr>
        <p:spPr bwMode="gray"/>
        <p:txBody>
          <a:bodyPr/>
          <a:lstStyle>
            <a:lvl1pPr>
              <a:defRPr/>
            </a:lvl1pPr>
          </a:lstStyle>
          <a:p>
            <a:r>
              <a:rPr lang="de-DE" altLang="ja-JP"/>
              <a:t>Copyright 2018 FUJITSU LIMITED</a:t>
            </a:r>
            <a:endParaRPr lang="de-DE" altLang="ja-JP" dirty="0"/>
          </a:p>
        </p:txBody>
      </p:sp>
    </p:spTree>
    <p:extLst>
      <p:ext uri="{BB962C8B-B14F-4D97-AF65-F5344CB8AC3E}">
        <p14:creationId xmlns:p14="http://schemas.microsoft.com/office/powerpoint/2010/main" val="2531618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bwMode="gray"/>
        <p:txBody>
          <a:bodyPr/>
          <a:lstStyle/>
          <a:p>
            <a:r>
              <a:rPr lang="ja-JP" altLang="en-US"/>
              <a:t>マスター タイトルの書式設定</a:t>
            </a:r>
          </a:p>
        </p:txBody>
      </p:sp>
      <p:sp>
        <p:nvSpPr>
          <p:cNvPr id="3" name="コンテンツ プレースホルダー 2"/>
          <p:cNvSpPr>
            <a:spLocks noGrp="1"/>
          </p:cNvSpPr>
          <p:nvPr>
            <p:ph sz="half" idx="1"/>
          </p:nvPr>
        </p:nvSpPr>
        <p:spPr bwMode="gray">
          <a:xfrm>
            <a:off x="168275" y="869950"/>
            <a:ext cx="4316413" cy="5592763"/>
          </a:xfrm>
        </p:spPr>
        <p:txBody>
          <a:bodyPr/>
          <a:lstStyle>
            <a:lvl1pPr>
              <a:defRPr sz="2400"/>
            </a:lvl1pPr>
            <a:lvl2pPr>
              <a:defRPr sz="2000"/>
            </a:lvl2pPr>
            <a:lvl3pPr>
              <a:defRPr sz="1800"/>
            </a:lvl3pPr>
            <a:lvl4pPr>
              <a:defRPr sz="1600"/>
            </a:lvl4pPr>
            <a:lvl5pPr>
              <a:defRPr sz="1800"/>
            </a:lvl5pPr>
            <a:lvl6pPr>
              <a:defRPr sz="1800"/>
            </a:lvl6pPr>
            <a:lvl7pPr>
              <a:defRPr sz="1800"/>
            </a:lvl7pPr>
            <a:lvl8pPr>
              <a:defRPr sz="1800"/>
            </a:lvl8pPr>
            <a:lvl9pPr>
              <a:defRPr sz="1800"/>
            </a:lvl9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p:txBody>
      </p:sp>
      <p:sp>
        <p:nvSpPr>
          <p:cNvPr id="4" name="コンテンツ プレースホルダー 3"/>
          <p:cNvSpPr>
            <a:spLocks noGrp="1"/>
          </p:cNvSpPr>
          <p:nvPr>
            <p:ph sz="half" idx="2"/>
          </p:nvPr>
        </p:nvSpPr>
        <p:spPr bwMode="gray">
          <a:xfrm>
            <a:off x="4637088" y="869950"/>
            <a:ext cx="4318000" cy="5592763"/>
          </a:xfrm>
        </p:spPr>
        <p:txBody>
          <a:bodyPr/>
          <a:lstStyle>
            <a:lvl1pPr>
              <a:defRPr sz="2400"/>
            </a:lvl1pPr>
            <a:lvl2pPr>
              <a:defRPr sz="2000"/>
            </a:lvl2pPr>
            <a:lvl3pPr>
              <a:defRPr sz="1800"/>
            </a:lvl3pPr>
            <a:lvl4pPr>
              <a:defRPr sz="1600"/>
            </a:lvl4pPr>
            <a:lvl5pPr>
              <a:defRPr sz="1800"/>
            </a:lvl5pPr>
            <a:lvl6pPr>
              <a:defRPr sz="1800"/>
            </a:lvl6pPr>
            <a:lvl7pPr>
              <a:defRPr sz="1800"/>
            </a:lvl7pPr>
            <a:lvl8pPr>
              <a:defRPr sz="1800"/>
            </a:lvl8pPr>
            <a:lvl9pPr>
              <a:defRPr sz="1800"/>
            </a:lvl9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p:txBody>
      </p:sp>
      <p:sp>
        <p:nvSpPr>
          <p:cNvPr id="5" name="スライド番号プレースホルダー 4"/>
          <p:cNvSpPr>
            <a:spLocks noGrp="1"/>
          </p:cNvSpPr>
          <p:nvPr>
            <p:ph type="sldNum" sz="quarter" idx="10"/>
          </p:nvPr>
        </p:nvSpPr>
        <p:spPr bwMode="gray"/>
        <p:txBody>
          <a:bodyPr/>
          <a:lstStyle>
            <a:lvl1pPr>
              <a:defRPr/>
            </a:lvl1pPr>
          </a:lstStyle>
          <a:p>
            <a:fld id="{FCB7B9BA-EF19-4458-B462-893E29D19B1E}" type="slidenum">
              <a:rPr lang="de-DE" altLang="ja-JP"/>
              <a:pPr/>
              <a:t>‹#›</a:t>
            </a:fld>
            <a:endParaRPr lang="de-DE" altLang="ja-JP"/>
          </a:p>
        </p:txBody>
      </p:sp>
      <p:sp>
        <p:nvSpPr>
          <p:cNvPr id="6" name="フッター プレースホルダー 5"/>
          <p:cNvSpPr>
            <a:spLocks noGrp="1"/>
          </p:cNvSpPr>
          <p:nvPr>
            <p:ph type="ftr" sz="quarter" idx="11"/>
          </p:nvPr>
        </p:nvSpPr>
        <p:spPr bwMode="gray"/>
        <p:txBody>
          <a:bodyPr/>
          <a:lstStyle>
            <a:lvl1pPr>
              <a:defRPr/>
            </a:lvl1pPr>
          </a:lstStyle>
          <a:p>
            <a:r>
              <a:rPr lang="de-DE" altLang="ja-JP"/>
              <a:t>Copyright 2018 FUJITSU LIMITED</a:t>
            </a:r>
            <a:endParaRPr lang="de-DE" altLang="ja-JP" dirty="0"/>
          </a:p>
        </p:txBody>
      </p:sp>
    </p:spTree>
    <p:extLst>
      <p:ext uri="{BB962C8B-B14F-4D97-AF65-F5344CB8AC3E}">
        <p14:creationId xmlns:p14="http://schemas.microsoft.com/office/powerpoint/2010/main" val="71532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bwMode="gray"/>
        <p:txBody>
          <a:bodyPr/>
          <a:lstStyle/>
          <a:p>
            <a:r>
              <a:rPr lang="ja-JP" altLang="en-US"/>
              <a:t>マスター タイトルの書式設定</a:t>
            </a:r>
          </a:p>
        </p:txBody>
      </p:sp>
      <p:sp>
        <p:nvSpPr>
          <p:cNvPr id="3" name="スライド番号プレースホルダー 2"/>
          <p:cNvSpPr>
            <a:spLocks noGrp="1"/>
          </p:cNvSpPr>
          <p:nvPr>
            <p:ph type="sldNum" sz="quarter" idx="10"/>
          </p:nvPr>
        </p:nvSpPr>
        <p:spPr bwMode="gray"/>
        <p:txBody>
          <a:bodyPr/>
          <a:lstStyle>
            <a:lvl1pPr>
              <a:defRPr/>
            </a:lvl1pPr>
          </a:lstStyle>
          <a:p>
            <a:fld id="{1195C95A-030B-42EE-9D8D-E0455A77345A}" type="slidenum">
              <a:rPr lang="de-DE" altLang="ja-JP"/>
              <a:pPr/>
              <a:t>‹#›</a:t>
            </a:fld>
            <a:endParaRPr lang="de-DE" altLang="ja-JP"/>
          </a:p>
        </p:txBody>
      </p:sp>
      <p:sp>
        <p:nvSpPr>
          <p:cNvPr id="4" name="フッター プレースホルダー 3"/>
          <p:cNvSpPr>
            <a:spLocks noGrp="1"/>
          </p:cNvSpPr>
          <p:nvPr>
            <p:ph type="ftr" sz="quarter" idx="11"/>
          </p:nvPr>
        </p:nvSpPr>
        <p:spPr bwMode="gray"/>
        <p:txBody>
          <a:bodyPr/>
          <a:lstStyle>
            <a:lvl1pPr>
              <a:defRPr/>
            </a:lvl1pPr>
          </a:lstStyle>
          <a:p>
            <a:r>
              <a:rPr lang="de-DE" altLang="ja-JP"/>
              <a:t>Copyright 2018 FUJITSU LIMITED</a:t>
            </a:r>
            <a:endParaRPr lang="de-DE" altLang="ja-JP" dirty="0"/>
          </a:p>
        </p:txBody>
      </p:sp>
    </p:spTree>
    <p:extLst>
      <p:ext uri="{BB962C8B-B14F-4D97-AF65-F5344CB8AC3E}">
        <p14:creationId xmlns:p14="http://schemas.microsoft.com/office/powerpoint/2010/main" val="2073606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bwMode="gray"/>
        <p:txBody>
          <a:bodyPr/>
          <a:lstStyle>
            <a:lvl1pPr>
              <a:defRPr/>
            </a:lvl1pPr>
          </a:lstStyle>
          <a:p>
            <a:fld id="{E8E9CBD9-E97A-4244-BA2F-A59041725FCD}" type="slidenum">
              <a:rPr lang="de-DE" altLang="ja-JP"/>
              <a:pPr/>
              <a:t>‹#›</a:t>
            </a:fld>
            <a:endParaRPr lang="de-DE" altLang="ja-JP"/>
          </a:p>
        </p:txBody>
      </p:sp>
      <p:sp>
        <p:nvSpPr>
          <p:cNvPr id="3" name="フッター プレースホルダー 2"/>
          <p:cNvSpPr>
            <a:spLocks noGrp="1"/>
          </p:cNvSpPr>
          <p:nvPr>
            <p:ph type="ftr" sz="quarter" idx="11"/>
          </p:nvPr>
        </p:nvSpPr>
        <p:spPr bwMode="gray"/>
        <p:txBody>
          <a:bodyPr/>
          <a:lstStyle>
            <a:lvl1pPr>
              <a:defRPr/>
            </a:lvl1pPr>
          </a:lstStyle>
          <a:p>
            <a:r>
              <a:rPr lang="de-DE" altLang="ja-JP"/>
              <a:t>Copyright 2018 FUJITSU LIMITED</a:t>
            </a:r>
            <a:endParaRPr lang="de-DE" altLang="ja-JP" dirty="0"/>
          </a:p>
        </p:txBody>
      </p:sp>
    </p:spTree>
    <p:extLst>
      <p:ext uri="{BB962C8B-B14F-4D97-AF65-F5344CB8AC3E}">
        <p14:creationId xmlns:p14="http://schemas.microsoft.com/office/powerpoint/2010/main" val="326108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エンドカット">
    <p:spTree>
      <p:nvGrpSpPr>
        <p:cNvPr id="1" name=""/>
        <p:cNvGrpSpPr/>
        <p:nvPr/>
      </p:nvGrpSpPr>
      <p:grpSpPr>
        <a:xfrm>
          <a:off x="0" y="0"/>
          <a:ext cx="0" cy="0"/>
          <a:chOff x="0" y="0"/>
          <a:chExt cx="0" cy="0"/>
        </a:xfrm>
      </p:grpSpPr>
      <p:sp>
        <p:nvSpPr>
          <p:cNvPr id="38" name="Rectangle 29"/>
          <p:cNvSpPr>
            <a:spLocks noGrp="1" noChangeArrowheads="1"/>
          </p:cNvSpPr>
          <p:nvPr>
            <p:ph type="sldNum" sz="quarter" idx="4"/>
          </p:nvPr>
        </p:nvSpPr>
        <p:spPr bwMode="gray">
          <a:xfrm>
            <a:off x="4300538" y="6653213"/>
            <a:ext cx="539750"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fontAlgn="base">
              <a:defRPr kumimoji="0" sz="800">
                <a:solidFill>
                  <a:schemeClr val="bg1"/>
                </a:solidFill>
                <a:latin typeface="+mn-lt"/>
              </a:defRPr>
            </a:lvl1pPr>
          </a:lstStyle>
          <a:p>
            <a:fld id="{E5C4FF1C-8F5E-4BC8-BCAF-207649A9C157}" type="slidenum">
              <a:rPr lang="de-DE" altLang="ja-JP" smtClean="0"/>
              <a:pPr/>
              <a:t>‹#›</a:t>
            </a:fld>
            <a:endParaRPr lang="de-DE" altLang="ja-JP"/>
          </a:p>
        </p:txBody>
      </p:sp>
      <p:sp>
        <p:nvSpPr>
          <p:cNvPr id="39" name="Rectangle 30"/>
          <p:cNvSpPr>
            <a:spLocks noGrp="1" noChangeArrowheads="1"/>
          </p:cNvSpPr>
          <p:nvPr>
            <p:ph type="ftr" sz="quarter" idx="3"/>
          </p:nvPr>
        </p:nvSpPr>
        <p:spPr bwMode="gray">
          <a:xfrm>
            <a:off x="4935538" y="6653213"/>
            <a:ext cx="4022725"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lgn="r" fontAlgn="base">
              <a:defRPr kumimoji="0" sz="800">
                <a:solidFill>
                  <a:schemeClr val="bg1"/>
                </a:solidFill>
                <a:latin typeface="+mn-lt"/>
              </a:defRPr>
            </a:lvl1pPr>
          </a:lstStyle>
          <a:p>
            <a:r>
              <a:rPr lang="de-DE" altLang="ja-JP"/>
              <a:t>Copyright 2018 FUJITSU LIMITED</a:t>
            </a:r>
          </a:p>
        </p:txBody>
      </p:sp>
      <p:grpSp>
        <p:nvGrpSpPr>
          <p:cNvPr id="4" name="Group 38" descr="Message Lockup"/>
          <p:cNvGrpSpPr>
            <a:grpSpLocks/>
          </p:cNvGrpSpPr>
          <p:nvPr userDrawn="1"/>
        </p:nvGrpSpPr>
        <p:grpSpPr bwMode="gray">
          <a:xfrm>
            <a:off x="0" y="0"/>
            <a:ext cx="9144000" cy="6858000"/>
            <a:chOff x="0" y="0"/>
            <a:chExt cx="5760" cy="4320"/>
          </a:xfrm>
        </p:grpSpPr>
        <p:sp>
          <p:nvSpPr>
            <p:cNvPr id="5" name="Rectangle 4"/>
            <p:cNvSpPr>
              <a:spLocks noChangeArrowheads="1"/>
            </p:cNvSpPr>
            <p:nvPr/>
          </p:nvSpPr>
          <p:spPr bwMode="gray">
            <a:xfrm>
              <a:off x="0" y="0"/>
              <a:ext cx="5760" cy="4320"/>
            </a:xfrm>
            <a:prstGeom prst="rect">
              <a:avLst/>
            </a:prstGeom>
            <a:solidFill>
              <a:srgbClr val="FFFFFF"/>
            </a:solidFill>
            <a:ln>
              <a:noFill/>
            </a:ln>
            <a:effectLst/>
            <a:extLst>
              <a:ext uri="{91240B29-F687-4F45-9708-019B960494DF}">
                <a14:hiddenLine xmlns:a14="http://schemas.microsoft.com/office/drawing/2010/main" w="9525" algn="ctr">
                  <a:solidFill>
                    <a:srgbClr val="505050"/>
                  </a:solidFill>
                  <a:miter lim="800000"/>
                  <a:headEnd/>
                  <a:tailEnd/>
                </a14:hiddenLine>
              </a:ex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wrap="none" anchor="ctr"/>
            <a:lstStyle/>
            <a:p>
              <a:endParaRPr lang="ja-JP" altLang="en-US"/>
            </a:p>
          </p:txBody>
        </p:sp>
        <p:grpSp>
          <p:nvGrpSpPr>
            <p:cNvPr id="6" name="Group 7"/>
            <p:cNvGrpSpPr>
              <a:grpSpLocks noChangeAspect="1"/>
            </p:cNvGrpSpPr>
            <p:nvPr/>
          </p:nvGrpSpPr>
          <p:grpSpPr bwMode="gray">
            <a:xfrm>
              <a:off x="0" y="0"/>
              <a:ext cx="5760" cy="4320"/>
              <a:chOff x="0" y="0"/>
              <a:chExt cx="5760" cy="4320"/>
            </a:xfrm>
          </p:grpSpPr>
          <p:sp>
            <p:nvSpPr>
              <p:cNvPr id="7" name="AutoShape 6"/>
              <p:cNvSpPr>
                <a:spLocks noChangeAspect="1" noChangeArrowheads="1" noTextEdit="1"/>
              </p:cNvSpPr>
              <p:nvPr/>
            </p:nvSpPr>
            <p:spPr bwMode="gray">
              <a:xfrm>
                <a:off x="0" y="0"/>
                <a:ext cx="5760" cy="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ja-JP" altLang="en-US"/>
              </a:p>
            </p:txBody>
          </p:sp>
          <p:sp>
            <p:nvSpPr>
              <p:cNvPr id="8" name="Freeform 8"/>
              <p:cNvSpPr>
                <a:spLocks/>
              </p:cNvSpPr>
              <p:nvPr/>
            </p:nvSpPr>
            <p:spPr bwMode="gray">
              <a:xfrm>
                <a:off x="1217" y="2598"/>
                <a:ext cx="97" cy="159"/>
              </a:xfrm>
              <a:custGeom>
                <a:avLst/>
                <a:gdLst>
                  <a:gd name="T0" fmla="*/ 0 w 484"/>
                  <a:gd name="T1" fmla="*/ 764 h 795"/>
                  <a:gd name="T2" fmla="*/ 0 w 484"/>
                  <a:gd name="T3" fmla="*/ 672 h 795"/>
                  <a:gd name="T4" fmla="*/ 186 w 484"/>
                  <a:gd name="T5" fmla="*/ 715 h 795"/>
                  <a:gd name="T6" fmla="*/ 371 w 484"/>
                  <a:gd name="T7" fmla="*/ 593 h 795"/>
                  <a:gd name="T8" fmla="*/ 339 w 484"/>
                  <a:gd name="T9" fmla="*/ 515 h 795"/>
                  <a:gd name="T10" fmla="*/ 284 w 484"/>
                  <a:gd name="T11" fmla="*/ 472 h 795"/>
                  <a:gd name="T12" fmla="*/ 212 w 484"/>
                  <a:gd name="T13" fmla="*/ 436 h 795"/>
                  <a:gd name="T14" fmla="*/ 65 w 484"/>
                  <a:gd name="T15" fmla="*/ 337 h 795"/>
                  <a:gd name="T16" fmla="*/ 13 w 484"/>
                  <a:gd name="T17" fmla="*/ 199 h 795"/>
                  <a:gd name="T18" fmla="*/ 94 w 484"/>
                  <a:gd name="T19" fmla="*/ 43 h 795"/>
                  <a:gd name="T20" fmla="*/ 269 w 484"/>
                  <a:gd name="T21" fmla="*/ 0 h 795"/>
                  <a:gd name="T22" fmla="*/ 430 w 484"/>
                  <a:gd name="T23" fmla="*/ 26 h 795"/>
                  <a:gd name="T24" fmla="*/ 430 w 484"/>
                  <a:gd name="T25" fmla="*/ 111 h 795"/>
                  <a:gd name="T26" fmla="*/ 274 w 484"/>
                  <a:gd name="T27" fmla="*/ 78 h 795"/>
                  <a:gd name="T28" fmla="*/ 169 w 484"/>
                  <a:gd name="T29" fmla="*/ 103 h 795"/>
                  <a:gd name="T30" fmla="*/ 126 w 484"/>
                  <a:gd name="T31" fmla="*/ 186 h 795"/>
                  <a:gd name="T32" fmla="*/ 156 w 484"/>
                  <a:gd name="T33" fmla="*/ 264 h 795"/>
                  <a:gd name="T34" fmla="*/ 286 w 484"/>
                  <a:gd name="T35" fmla="*/ 345 h 795"/>
                  <a:gd name="T36" fmla="*/ 391 w 484"/>
                  <a:gd name="T37" fmla="*/ 406 h 795"/>
                  <a:gd name="T38" fmla="*/ 464 w 484"/>
                  <a:gd name="T39" fmla="*/ 486 h 795"/>
                  <a:gd name="T40" fmla="*/ 484 w 484"/>
                  <a:gd name="T41" fmla="*/ 581 h 795"/>
                  <a:gd name="T42" fmla="*/ 193 w 484"/>
                  <a:gd name="T43" fmla="*/ 795 h 795"/>
                  <a:gd name="T44" fmla="*/ 0 w 484"/>
                  <a:gd name="T45" fmla="*/ 764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84" h="795">
                    <a:moveTo>
                      <a:pt x="0" y="764"/>
                    </a:moveTo>
                    <a:cubicBezTo>
                      <a:pt x="0" y="672"/>
                      <a:pt x="0" y="672"/>
                      <a:pt x="0" y="672"/>
                    </a:cubicBezTo>
                    <a:cubicBezTo>
                      <a:pt x="50" y="700"/>
                      <a:pt x="113" y="715"/>
                      <a:pt x="186" y="715"/>
                    </a:cubicBezTo>
                    <a:cubicBezTo>
                      <a:pt x="309" y="715"/>
                      <a:pt x="371" y="674"/>
                      <a:pt x="371" y="593"/>
                    </a:cubicBezTo>
                    <a:cubicBezTo>
                      <a:pt x="371" y="562"/>
                      <a:pt x="361" y="536"/>
                      <a:pt x="339" y="515"/>
                    </a:cubicBezTo>
                    <a:cubicBezTo>
                      <a:pt x="323" y="498"/>
                      <a:pt x="305" y="484"/>
                      <a:pt x="284" y="472"/>
                    </a:cubicBezTo>
                    <a:cubicBezTo>
                      <a:pt x="265" y="462"/>
                      <a:pt x="241" y="450"/>
                      <a:pt x="212" y="436"/>
                    </a:cubicBezTo>
                    <a:cubicBezTo>
                      <a:pt x="142" y="402"/>
                      <a:pt x="93" y="369"/>
                      <a:pt x="65" y="337"/>
                    </a:cubicBezTo>
                    <a:cubicBezTo>
                      <a:pt x="30" y="299"/>
                      <a:pt x="13" y="253"/>
                      <a:pt x="13" y="199"/>
                    </a:cubicBezTo>
                    <a:cubicBezTo>
                      <a:pt x="13" y="129"/>
                      <a:pt x="40" y="77"/>
                      <a:pt x="94" y="43"/>
                    </a:cubicBezTo>
                    <a:cubicBezTo>
                      <a:pt x="140" y="14"/>
                      <a:pt x="198" y="0"/>
                      <a:pt x="269" y="0"/>
                    </a:cubicBezTo>
                    <a:cubicBezTo>
                      <a:pt x="318" y="0"/>
                      <a:pt x="372" y="8"/>
                      <a:pt x="430" y="26"/>
                    </a:cubicBezTo>
                    <a:cubicBezTo>
                      <a:pt x="430" y="111"/>
                      <a:pt x="430" y="111"/>
                      <a:pt x="430" y="111"/>
                    </a:cubicBezTo>
                    <a:cubicBezTo>
                      <a:pt x="381" y="89"/>
                      <a:pt x="329" y="78"/>
                      <a:pt x="274" y="78"/>
                    </a:cubicBezTo>
                    <a:cubicBezTo>
                      <a:pt x="232" y="78"/>
                      <a:pt x="197" y="86"/>
                      <a:pt x="169" y="103"/>
                    </a:cubicBezTo>
                    <a:cubicBezTo>
                      <a:pt x="141" y="120"/>
                      <a:pt x="126" y="148"/>
                      <a:pt x="126" y="186"/>
                    </a:cubicBezTo>
                    <a:cubicBezTo>
                      <a:pt x="126" y="218"/>
                      <a:pt x="136" y="244"/>
                      <a:pt x="156" y="264"/>
                    </a:cubicBezTo>
                    <a:cubicBezTo>
                      <a:pt x="176" y="285"/>
                      <a:pt x="219" y="312"/>
                      <a:pt x="286" y="345"/>
                    </a:cubicBezTo>
                    <a:cubicBezTo>
                      <a:pt x="338" y="372"/>
                      <a:pt x="374" y="392"/>
                      <a:pt x="391" y="406"/>
                    </a:cubicBezTo>
                    <a:cubicBezTo>
                      <a:pt x="426" y="430"/>
                      <a:pt x="450" y="457"/>
                      <a:pt x="464" y="486"/>
                    </a:cubicBezTo>
                    <a:cubicBezTo>
                      <a:pt x="478" y="512"/>
                      <a:pt x="484" y="544"/>
                      <a:pt x="484" y="581"/>
                    </a:cubicBezTo>
                    <a:cubicBezTo>
                      <a:pt x="484" y="724"/>
                      <a:pt x="387" y="795"/>
                      <a:pt x="193" y="795"/>
                    </a:cubicBezTo>
                    <a:cubicBezTo>
                      <a:pt x="114" y="795"/>
                      <a:pt x="50" y="785"/>
                      <a:pt x="0" y="76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9" name="Freeform 9"/>
              <p:cNvSpPr>
                <a:spLocks/>
              </p:cNvSpPr>
              <p:nvPr/>
            </p:nvSpPr>
            <p:spPr bwMode="gray">
              <a:xfrm>
                <a:off x="1349" y="2526"/>
                <a:ext cx="115" cy="227"/>
              </a:xfrm>
              <a:custGeom>
                <a:avLst/>
                <a:gdLst>
                  <a:gd name="T0" fmla="*/ 0 w 572"/>
                  <a:gd name="T1" fmla="*/ 1136 h 1136"/>
                  <a:gd name="T2" fmla="*/ 0 w 572"/>
                  <a:gd name="T3" fmla="*/ 0 h 1136"/>
                  <a:gd name="T4" fmla="*/ 129 w 572"/>
                  <a:gd name="T5" fmla="*/ 0 h 1136"/>
                  <a:gd name="T6" fmla="*/ 129 w 572"/>
                  <a:gd name="T7" fmla="*/ 400 h 1136"/>
                  <a:gd name="T8" fmla="*/ 319 w 572"/>
                  <a:gd name="T9" fmla="*/ 361 h 1136"/>
                  <a:gd name="T10" fmla="*/ 549 w 572"/>
                  <a:gd name="T11" fmla="*/ 479 h 1136"/>
                  <a:gd name="T12" fmla="*/ 572 w 572"/>
                  <a:gd name="T13" fmla="*/ 673 h 1136"/>
                  <a:gd name="T14" fmla="*/ 572 w 572"/>
                  <a:gd name="T15" fmla="*/ 1136 h 1136"/>
                  <a:gd name="T16" fmla="*/ 443 w 572"/>
                  <a:gd name="T17" fmla="*/ 1136 h 1136"/>
                  <a:gd name="T18" fmla="*/ 443 w 572"/>
                  <a:gd name="T19" fmla="*/ 653 h 1136"/>
                  <a:gd name="T20" fmla="*/ 420 w 572"/>
                  <a:gd name="T21" fmla="*/ 499 h 1136"/>
                  <a:gd name="T22" fmla="*/ 307 w 572"/>
                  <a:gd name="T23" fmla="*/ 439 h 1136"/>
                  <a:gd name="T24" fmla="*/ 129 w 572"/>
                  <a:gd name="T25" fmla="*/ 485 h 1136"/>
                  <a:gd name="T26" fmla="*/ 129 w 572"/>
                  <a:gd name="T27" fmla="*/ 1136 h 1136"/>
                  <a:gd name="T28" fmla="*/ 0 w 572"/>
                  <a:gd name="T29" fmla="*/ 1136 h 1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2" h="1136">
                    <a:moveTo>
                      <a:pt x="0" y="1136"/>
                    </a:moveTo>
                    <a:cubicBezTo>
                      <a:pt x="0" y="0"/>
                      <a:pt x="0" y="0"/>
                      <a:pt x="0" y="0"/>
                    </a:cubicBezTo>
                    <a:cubicBezTo>
                      <a:pt x="129" y="0"/>
                      <a:pt x="129" y="0"/>
                      <a:pt x="129" y="0"/>
                    </a:cubicBezTo>
                    <a:cubicBezTo>
                      <a:pt x="129" y="400"/>
                      <a:pt x="129" y="400"/>
                      <a:pt x="129" y="400"/>
                    </a:cubicBezTo>
                    <a:cubicBezTo>
                      <a:pt x="196" y="374"/>
                      <a:pt x="260" y="361"/>
                      <a:pt x="319" y="361"/>
                    </a:cubicBezTo>
                    <a:cubicBezTo>
                      <a:pt x="438" y="361"/>
                      <a:pt x="515" y="400"/>
                      <a:pt x="549" y="479"/>
                    </a:cubicBezTo>
                    <a:cubicBezTo>
                      <a:pt x="564" y="515"/>
                      <a:pt x="572" y="579"/>
                      <a:pt x="572" y="673"/>
                    </a:cubicBezTo>
                    <a:cubicBezTo>
                      <a:pt x="572" y="1136"/>
                      <a:pt x="572" y="1136"/>
                      <a:pt x="572" y="1136"/>
                    </a:cubicBezTo>
                    <a:cubicBezTo>
                      <a:pt x="443" y="1136"/>
                      <a:pt x="443" y="1136"/>
                      <a:pt x="443" y="1136"/>
                    </a:cubicBezTo>
                    <a:cubicBezTo>
                      <a:pt x="443" y="653"/>
                      <a:pt x="443" y="653"/>
                      <a:pt x="443" y="653"/>
                    </a:cubicBezTo>
                    <a:cubicBezTo>
                      <a:pt x="443" y="581"/>
                      <a:pt x="436" y="529"/>
                      <a:pt x="420" y="499"/>
                    </a:cubicBezTo>
                    <a:cubicBezTo>
                      <a:pt x="400" y="459"/>
                      <a:pt x="362" y="439"/>
                      <a:pt x="307" y="439"/>
                    </a:cubicBezTo>
                    <a:cubicBezTo>
                      <a:pt x="256" y="439"/>
                      <a:pt x="196" y="454"/>
                      <a:pt x="129" y="485"/>
                    </a:cubicBezTo>
                    <a:cubicBezTo>
                      <a:pt x="129" y="1136"/>
                      <a:pt x="129" y="1136"/>
                      <a:pt x="129" y="1136"/>
                    </a:cubicBezTo>
                    <a:lnTo>
                      <a:pt x="0" y="11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0" name="Freeform 10"/>
              <p:cNvSpPr>
                <a:spLocks noEditPoints="1"/>
              </p:cNvSpPr>
              <p:nvPr/>
            </p:nvSpPr>
            <p:spPr bwMode="gray">
              <a:xfrm>
                <a:off x="1499" y="2598"/>
                <a:ext cx="117" cy="159"/>
              </a:xfrm>
              <a:custGeom>
                <a:avLst/>
                <a:gdLst>
                  <a:gd name="T0" fmla="*/ 456 w 585"/>
                  <a:gd name="T1" fmla="*/ 298 h 795"/>
                  <a:gd name="T2" fmla="*/ 456 w 585"/>
                  <a:gd name="T3" fmla="*/ 259 h 795"/>
                  <a:gd name="T4" fmla="*/ 432 w 585"/>
                  <a:gd name="T5" fmla="*/ 144 h 795"/>
                  <a:gd name="T6" fmla="*/ 283 w 585"/>
                  <a:gd name="T7" fmla="*/ 81 h 795"/>
                  <a:gd name="T8" fmla="*/ 73 w 585"/>
                  <a:gd name="T9" fmla="*/ 123 h 795"/>
                  <a:gd name="T10" fmla="*/ 73 w 585"/>
                  <a:gd name="T11" fmla="*/ 33 h 795"/>
                  <a:gd name="T12" fmla="*/ 296 w 585"/>
                  <a:gd name="T13" fmla="*/ 0 h 795"/>
                  <a:gd name="T14" fmla="*/ 539 w 585"/>
                  <a:gd name="T15" fmla="*/ 80 h 795"/>
                  <a:gd name="T16" fmla="*/ 582 w 585"/>
                  <a:gd name="T17" fmla="*/ 209 h 795"/>
                  <a:gd name="T18" fmla="*/ 585 w 585"/>
                  <a:gd name="T19" fmla="*/ 303 h 795"/>
                  <a:gd name="T20" fmla="*/ 585 w 585"/>
                  <a:gd name="T21" fmla="*/ 760 h 795"/>
                  <a:gd name="T22" fmla="*/ 305 w 585"/>
                  <a:gd name="T23" fmla="*/ 795 h 795"/>
                  <a:gd name="T24" fmla="*/ 86 w 585"/>
                  <a:gd name="T25" fmla="*/ 752 h 795"/>
                  <a:gd name="T26" fmla="*/ 0 w 585"/>
                  <a:gd name="T27" fmla="*/ 583 h 795"/>
                  <a:gd name="T28" fmla="*/ 99 w 585"/>
                  <a:gd name="T29" fmla="*/ 380 h 795"/>
                  <a:gd name="T30" fmla="*/ 350 w 585"/>
                  <a:gd name="T31" fmla="*/ 310 h 795"/>
                  <a:gd name="T32" fmla="*/ 456 w 585"/>
                  <a:gd name="T33" fmla="*/ 298 h 795"/>
                  <a:gd name="T34" fmla="*/ 456 w 585"/>
                  <a:gd name="T35" fmla="*/ 372 h 795"/>
                  <a:gd name="T36" fmla="*/ 278 w 585"/>
                  <a:gd name="T37" fmla="*/ 399 h 795"/>
                  <a:gd name="T38" fmla="*/ 132 w 585"/>
                  <a:gd name="T39" fmla="*/ 570 h 795"/>
                  <a:gd name="T40" fmla="*/ 175 w 585"/>
                  <a:gd name="T41" fmla="*/ 679 h 795"/>
                  <a:gd name="T42" fmla="*/ 325 w 585"/>
                  <a:gd name="T43" fmla="*/ 718 h 795"/>
                  <a:gd name="T44" fmla="*/ 456 w 585"/>
                  <a:gd name="T45" fmla="*/ 700 h 795"/>
                  <a:gd name="T46" fmla="*/ 456 w 585"/>
                  <a:gd name="T47" fmla="*/ 372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5" h="795">
                    <a:moveTo>
                      <a:pt x="456" y="298"/>
                    </a:moveTo>
                    <a:cubicBezTo>
                      <a:pt x="456" y="259"/>
                      <a:pt x="456" y="259"/>
                      <a:pt x="456" y="259"/>
                    </a:cubicBezTo>
                    <a:cubicBezTo>
                      <a:pt x="456" y="209"/>
                      <a:pt x="448" y="171"/>
                      <a:pt x="432" y="144"/>
                    </a:cubicBezTo>
                    <a:cubicBezTo>
                      <a:pt x="409" y="102"/>
                      <a:pt x="359" y="81"/>
                      <a:pt x="283" y="81"/>
                    </a:cubicBezTo>
                    <a:cubicBezTo>
                      <a:pt x="214" y="81"/>
                      <a:pt x="144" y="95"/>
                      <a:pt x="73" y="123"/>
                    </a:cubicBezTo>
                    <a:cubicBezTo>
                      <a:pt x="73" y="33"/>
                      <a:pt x="73" y="33"/>
                      <a:pt x="73" y="33"/>
                    </a:cubicBezTo>
                    <a:cubicBezTo>
                      <a:pt x="145" y="11"/>
                      <a:pt x="219" y="0"/>
                      <a:pt x="296" y="0"/>
                    </a:cubicBezTo>
                    <a:cubicBezTo>
                      <a:pt x="414" y="0"/>
                      <a:pt x="495" y="27"/>
                      <a:pt x="539" y="80"/>
                    </a:cubicBezTo>
                    <a:cubicBezTo>
                      <a:pt x="562" y="109"/>
                      <a:pt x="577" y="152"/>
                      <a:pt x="582" y="209"/>
                    </a:cubicBezTo>
                    <a:cubicBezTo>
                      <a:pt x="584" y="230"/>
                      <a:pt x="585" y="261"/>
                      <a:pt x="585" y="303"/>
                    </a:cubicBezTo>
                    <a:cubicBezTo>
                      <a:pt x="585" y="760"/>
                      <a:pt x="585" y="760"/>
                      <a:pt x="585" y="760"/>
                    </a:cubicBezTo>
                    <a:cubicBezTo>
                      <a:pt x="497" y="783"/>
                      <a:pt x="404" y="795"/>
                      <a:pt x="305" y="795"/>
                    </a:cubicBezTo>
                    <a:cubicBezTo>
                      <a:pt x="211" y="795"/>
                      <a:pt x="138" y="781"/>
                      <a:pt x="86" y="752"/>
                    </a:cubicBezTo>
                    <a:cubicBezTo>
                      <a:pt x="29" y="719"/>
                      <a:pt x="0" y="663"/>
                      <a:pt x="0" y="583"/>
                    </a:cubicBezTo>
                    <a:cubicBezTo>
                      <a:pt x="0" y="491"/>
                      <a:pt x="33" y="423"/>
                      <a:pt x="99" y="380"/>
                    </a:cubicBezTo>
                    <a:cubicBezTo>
                      <a:pt x="149" y="347"/>
                      <a:pt x="233" y="324"/>
                      <a:pt x="350" y="310"/>
                    </a:cubicBezTo>
                    <a:cubicBezTo>
                      <a:pt x="372" y="307"/>
                      <a:pt x="407" y="303"/>
                      <a:pt x="456" y="298"/>
                    </a:cubicBezTo>
                    <a:moveTo>
                      <a:pt x="456" y="372"/>
                    </a:moveTo>
                    <a:cubicBezTo>
                      <a:pt x="378" y="379"/>
                      <a:pt x="318" y="389"/>
                      <a:pt x="278" y="399"/>
                    </a:cubicBezTo>
                    <a:cubicBezTo>
                      <a:pt x="180" y="423"/>
                      <a:pt x="132" y="480"/>
                      <a:pt x="132" y="570"/>
                    </a:cubicBezTo>
                    <a:cubicBezTo>
                      <a:pt x="132" y="619"/>
                      <a:pt x="146" y="655"/>
                      <a:pt x="175" y="679"/>
                    </a:cubicBezTo>
                    <a:cubicBezTo>
                      <a:pt x="206" y="705"/>
                      <a:pt x="256" y="718"/>
                      <a:pt x="325" y="718"/>
                    </a:cubicBezTo>
                    <a:cubicBezTo>
                      <a:pt x="372" y="718"/>
                      <a:pt x="415" y="711"/>
                      <a:pt x="456" y="700"/>
                    </a:cubicBezTo>
                    <a:lnTo>
                      <a:pt x="456" y="37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1" name="Freeform 11"/>
              <p:cNvSpPr>
                <a:spLocks noEditPoints="1"/>
              </p:cNvSpPr>
              <p:nvPr/>
            </p:nvSpPr>
            <p:spPr bwMode="gray">
              <a:xfrm>
                <a:off x="1662" y="2598"/>
                <a:ext cx="119" cy="227"/>
              </a:xfrm>
              <a:custGeom>
                <a:avLst/>
                <a:gdLst>
                  <a:gd name="T0" fmla="*/ 129 w 592"/>
                  <a:gd name="T1" fmla="*/ 742 h 1136"/>
                  <a:gd name="T2" fmla="*/ 129 w 592"/>
                  <a:gd name="T3" fmla="*/ 1136 h 1136"/>
                  <a:gd name="T4" fmla="*/ 0 w 592"/>
                  <a:gd name="T5" fmla="*/ 1136 h 1136"/>
                  <a:gd name="T6" fmla="*/ 0 w 592"/>
                  <a:gd name="T7" fmla="*/ 30 h 1136"/>
                  <a:gd name="T8" fmla="*/ 260 w 592"/>
                  <a:gd name="T9" fmla="*/ 0 h 1136"/>
                  <a:gd name="T10" fmla="*/ 528 w 592"/>
                  <a:gd name="T11" fmla="*/ 118 h 1136"/>
                  <a:gd name="T12" fmla="*/ 592 w 592"/>
                  <a:gd name="T13" fmla="*/ 396 h 1136"/>
                  <a:gd name="T14" fmla="*/ 511 w 592"/>
                  <a:gd name="T15" fmla="*/ 691 h 1136"/>
                  <a:gd name="T16" fmla="*/ 287 w 592"/>
                  <a:gd name="T17" fmla="*/ 795 h 1136"/>
                  <a:gd name="T18" fmla="*/ 180 w 592"/>
                  <a:gd name="T19" fmla="*/ 775 h 1136"/>
                  <a:gd name="T20" fmla="*/ 129 w 592"/>
                  <a:gd name="T21" fmla="*/ 742 h 1136"/>
                  <a:gd name="T22" fmla="*/ 129 w 592"/>
                  <a:gd name="T23" fmla="*/ 653 h 1136"/>
                  <a:gd name="T24" fmla="*/ 272 w 592"/>
                  <a:gd name="T25" fmla="*/ 718 h 1136"/>
                  <a:gd name="T26" fmla="*/ 418 w 592"/>
                  <a:gd name="T27" fmla="*/ 618 h 1136"/>
                  <a:gd name="T28" fmla="*/ 461 w 592"/>
                  <a:gd name="T29" fmla="*/ 395 h 1136"/>
                  <a:gd name="T30" fmla="*/ 403 w 592"/>
                  <a:gd name="T31" fmla="*/ 147 h 1136"/>
                  <a:gd name="T32" fmla="*/ 241 w 592"/>
                  <a:gd name="T33" fmla="*/ 78 h 1136"/>
                  <a:gd name="T34" fmla="*/ 129 w 592"/>
                  <a:gd name="T35" fmla="*/ 87 h 1136"/>
                  <a:gd name="T36" fmla="*/ 129 w 592"/>
                  <a:gd name="T37" fmla="*/ 653 h 1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92" h="1136">
                    <a:moveTo>
                      <a:pt x="129" y="742"/>
                    </a:moveTo>
                    <a:cubicBezTo>
                      <a:pt x="129" y="1136"/>
                      <a:pt x="129" y="1136"/>
                      <a:pt x="129" y="1136"/>
                    </a:cubicBezTo>
                    <a:cubicBezTo>
                      <a:pt x="0" y="1136"/>
                      <a:pt x="0" y="1136"/>
                      <a:pt x="0" y="1136"/>
                    </a:cubicBezTo>
                    <a:cubicBezTo>
                      <a:pt x="0" y="30"/>
                      <a:pt x="0" y="30"/>
                      <a:pt x="0" y="30"/>
                    </a:cubicBezTo>
                    <a:cubicBezTo>
                      <a:pt x="89" y="10"/>
                      <a:pt x="175" y="0"/>
                      <a:pt x="260" y="0"/>
                    </a:cubicBezTo>
                    <a:cubicBezTo>
                      <a:pt x="391" y="0"/>
                      <a:pt x="480" y="39"/>
                      <a:pt x="528" y="118"/>
                    </a:cubicBezTo>
                    <a:cubicBezTo>
                      <a:pt x="571" y="188"/>
                      <a:pt x="592" y="281"/>
                      <a:pt x="592" y="396"/>
                    </a:cubicBezTo>
                    <a:cubicBezTo>
                      <a:pt x="592" y="518"/>
                      <a:pt x="565" y="616"/>
                      <a:pt x="511" y="691"/>
                    </a:cubicBezTo>
                    <a:cubicBezTo>
                      <a:pt x="460" y="761"/>
                      <a:pt x="385" y="795"/>
                      <a:pt x="287" y="795"/>
                    </a:cubicBezTo>
                    <a:cubicBezTo>
                      <a:pt x="245" y="795"/>
                      <a:pt x="209" y="789"/>
                      <a:pt x="180" y="775"/>
                    </a:cubicBezTo>
                    <a:cubicBezTo>
                      <a:pt x="166" y="769"/>
                      <a:pt x="149" y="758"/>
                      <a:pt x="129" y="742"/>
                    </a:cubicBezTo>
                    <a:moveTo>
                      <a:pt x="129" y="653"/>
                    </a:moveTo>
                    <a:cubicBezTo>
                      <a:pt x="172" y="696"/>
                      <a:pt x="220" y="718"/>
                      <a:pt x="272" y="718"/>
                    </a:cubicBezTo>
                    <a:cubicBezTo>
                      <a:pt x="338" y="718"/>
                      <a:pt x="387" y="684"/>
                      <a:pt x="418" y="618"/>
                    </a:cubicBezTo>
                    <a:cubicBezTo>
                      <a:pt x="447" y="557"/>
                      <a:pt x="461" y="483"/>
                      <a:pt x="461" y="395"/>
                    </a:cubicBezTo>
                    <a:cubicBezTo>
                      <a:pt x="461" y="284"/>
                      <a:pt x="442" y="202"/>
                      <a:pt x="403" y="147"/>
                    </a:cubicBezTo>
                    <a:cubicBezTo>
                      <a:pt x="372" y="101"/>
                      <a:pt x="318" y="78"/>
                      <a:pt x="241" y="78"/>
                    </a:cubicBezTo>
                    <a:cubicBezTo>
                      <a:pt x="207" y="78"/>
                      <a:pt x="170" y="81"/>
                      <a:pt x="129" y="87"/>
                    </a:cubicBezTo>
                    <a:lnTo>
                      <a:pt x="129" y="65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2" name="Freeform 12"/>
              <p:cNvSpPr>
                <a:spLocks noEditPoints="1"/>
              </p:cNvSpPr>
              <p:nvPr/>
            </p:nvSpPr>
            <p:spPr bwMode="gray">
              <a:xfrm>
                <a:off x="1816" y="2547"/>
                <a:ext cx="32" cy="206"/>
              </a:xfrm>
              <a:custGeom>
                <a:avLst/>
                <a:gdLst>
                  <a:gd name="T0" fmla="*/ 78 w 157"/>
                  <a:gd name="T1" fmla="*/ 0 h 1031"/>
                  <a:gd name="T2" fmla="*/ 137 w 157"/>
                  <a:gd name="T3" fmla="*/ 26 h 1031"/>
                  <a:gd name="T4" fmla="*/ 157 w 157"/>
                  <a:gd name="T5" fmla="*/ 79 h 1031"/>
                  <a:gd name="T6" fmla="*/ 131 w 157"/>
                  <a:gd name="T7" fmla="*/ 139 h 1031"/>
                  <a:gd name="T8" fmla="*/ 78 w 157"/>
                  <a:gd name="T9" fmla="*/ 159 h 1031"/>
                  <a:gd name="T10" fmla="*/ 20 w 157"/>
                  <a:gd name="T11" fmla="*/ 133 h 1031"/>
                  <a:gd name="T12" fmla="*/ 0 w 157"/>
                  <a:gd name="T13" fmla="*/ 78 h 1031"/>
                  <a:gd name="T14" fmla="*/ 25 w 157"/>
                  <a:gd name="T15" fmla="*/ 20 h 1031"/>
                  <a:gd name="T16" fmla="*/ 78 w 157"/>
                  <a:gd name="T17" fmla="*/ 0 h 1031"/>
                  <a:gd name="T18" fmla="*/ 15 w 157"/>
                  <a:gd name="T19" fmla="*/ 277 h 1031"/>
                  <a:gd name="T20" fmla="*/ 144 w 157"/>
                  <a:gd name="T21" fmla="*/ 277 h 1031"/>
                  <a:gd name="T22" fmla="*/ 144 w 157"/>
                  <a:gd name="T23" fmla="*/ 1031 h 1031"/>
                  <a:gd name="T24" fmla="*/ 15 w 157"/>
                  <a:gd name="T25" fmla="*/ 1031 h 1031"/>
                  <a:gd name="T26" fmla="*/ 15 w 157"/>
                  <a:gd name="T27" fmla="*/ 277 h 1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1031">
                    <a:moveTo>
                      <a:pt x="78" y="0"/>
                    </a:moveTo>
                    <a:cubicBezTo>
                      <a:pt x="102" y="0"/>
                      <a:pt x="121" y="9"/>
                      <a:pt x="137" y="26"/>
                    </a:cubicBezTo>
                    <a:cubicBezTo>
                      <a:pt x="150" y="42"/>
                      <a:pt x="157" y="59"/>
                      <a:pt x="157" y="79"/>
                    </a:cubicBezTo>
                    <a:cubicBezTo>
                      <a:pt x="157" y="103"/>
                      <a:pt x="148" y="123"/>
                      <a:pt x="131" y="139"/>
                    </a:cubicBezTo>
                    <a:cubicBezTo>
                      <a:pt x="116" y="152"/>
                      <a:pt x="99" y="159"/>
                      <a:pt x="78" y="159"/>
                    </a:cubicBezTo>
                    <a:cubicBezTo>
                      <a:pt x="54" y="159"/>
                      <a:pt x="35" y="150"/>
                      <a:pt x="20" y="133"/>
                    </a:cubicBezTo>
                    <a:cubicBezTo>
                      <a:pt x="6" y="118"/>
                      <a:pt x="0" y="99"/>
                      <a:pt x="0" y="78"/>
                    </a:cubicBezTo>
                    <a:cubicBezTo>
                      <a:pt x="0" y="56"/>
                      <a:pt x="8" y="37"/>
                      <a:pt x="25" y="20"/>
                    </a:cubicBezTo>
                    <a:cubicBezTo>
                      <a:pt x="40" y="7"/>
                      <a:pt x="58" y="0"/>
                      <a:pt x="78" y="0"/>
                    </a:cubicBezTo>
                    <a:moveTo>
                      <a:pt x="15" y="277"/>
                    </a:moveTo>
                    <a:cubicBezTo>
                      <a:pt x="144" y="277"/>
                      <a:pt x="144" y="277"/>
                      <a:pt x="144" y="277"/>
                    </a:cubicBezTo>
                    <a:cubicBezTo>
                      <a:pt x="144" y="1031"/>
                      <a:pt x="144" y="1031"/>
                      <a:pt x="144" y="1031"/>
                    </a:cubicBezTo>
                    <a:cubicBezTo>
                      <a:pt x="15" y="1031"/>
                      <a:pt x="15" y="1031"/>
                      <a:pt x="15" y="1031"/>
                    </a:cubicBezTo>
                    <a:lnTo>
                      <a:pt x="15" y="27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3" name="Freeform 13"/>
              <p:cNvSpPr>
                <a:spLocks/>
              </p:cNvSpPr>
              <p:nvPr/>
            </p:nvSpPr>
            <p:spPr bwMode="gray">
              <a:xfrm>
                <a:off x="1894" y="2598"/>
                <a:ext cx="114" cy="155"/>
              </a:xfrm>
              <a:custGeom>
                <a:avLst/>
                <a:gdLst>
                  <a:gd name="T0" fmla="*/ 0 w 573"/>
                  <a:gd name="T1" fmla="*/ 775 h 775"/>
                  <a:gd name="T2" fmla="*/ 0 w 573"/>
                  <a:gd name="T3" fmla="*/ 30 h 775"/>
                  <a:gd name="T4" fmla="*/ 302 w 573"/>
                  <a:gd name="T5" fmla="*/ 0 h 775"/>
                  <a:gd name="T6" fmla="*/ 550 w 573"/>
                  <a:gd name="T7" fmla="*/ 119 h 775"/>
                  <a:gd name="T8" fmla="*/ 573 w 573"/>
                  <a:gd name="T9" fmla="*/ 312 h 775"/>
                  <a:gd name="T10" fmla="*/ 573 w 573"/>
                  <a:gd name="T11" fmla="*/ 775 h 775"/>
                  <a:gd name="T12" fmla="*/ 444 w 573"/>
                  <a:gd name="T13" fmla="*/ 775 h 775"/>
                  <a:gd name="T14" fmla="*/ 444 w 573"/>
                  <a:gd name="T15" fmla="*/ 320 h 775"/>
                  <a:gd name="T16" fmla="*/ 421 w 573"/>
                  <a:gd name="T17" fmla="*/ 140 h 775"/>
                  <a:gd name="T18" fmla="*/ 290 w 573"/>
                  <a:gd name="T19" fmla="*/ 78 h 775"/>
                  <a:gd name="T20" fmla="*/ 130 w 573"/>
                  <a:gd name="T21" fmla="*/ 94 h 775"/>
                  <a:gd name="T22" fmla="*/ 130 w 573"/>
                  <a:gd name="T23" fmla="*/ 775 h 775"/>
                  <a:gd name="T24" fmla="*/ 0 w 573"/>
                  <a:gd name="T25" fmla="*/ 775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3" h="775">
                    <a:moveTo>
                      <a:pt x="0" y="775"/>
                    </a:moveTo>
                    <a:cubicBezTo>
                      <a:pt x="0" y="30"/>
                      <a:pt x="0" y="30"/>
                      <a:pt x="0" y="30"/>
                    </a:cubicBezTo>
                    <a:cubicBezTo>
                      <a:pt x="120" y="10"/>
                      <a:pt x="220" y="0"/>
                      <a:pt x="302" y="0"/>
                    </a:cubicBezTo>
                    <a:cubicBezTo>
                      <a:pt x="434" y="0"/>
                      <a:pt x="516" y="39"/>
                      <a:pt x="550" y="119"/>
                    </a:cubicBezTo>
                    <a:cubicBezTo>
                      <a:pt x="565" y="155"/>
                      <a:pt x="573" y="220"/>
                      <a:pt x="573" y="312"/>
                    </a:cubicBezTo>
                    <a:cubicBezTo>
                      <a:pt x="573" y="775"/>
                      <a:pt x="573" y="775"/>
                      <a:pt x="573" y="775"/>
                    </a:cubicBezTo>
                    <a:cubicBezTo>
                      <a:pt x="444" y="775"/>
                      <a:pt x="444" y="775"/>
                      <a:pt x="444" y="775"/>
                    </a:cubicBezTo>
                    <a:cubicBezTo>
                      <a:pt x="444" y="320"/>
                      <a:pt x="444" y="320"/>
                      <a:pt x="444" y="320"/>
                    </a:cubicBezTo>
                    <a:cubicBezTo>
                      <a:pt x="444" y="230"/>
                      <a:pt x="436" y="171"/>
                      <a:pt x="421" y="140"/>
                    </a:cubicBezTo>
                    <a:cubicBezTo>
                      <a:pt x="400" y="99"/>
                      <a:pt x="356" y="78"/>
                      <a:pt x="290" y="78"/>
                    </a:cubicBezTo>
                    <a:cubicBezTo>
                      <a:pt x="237" y="78"/>
                      <a:pt x="184" y="83"/>
                      <a:pt x="130" y="94"/>
                    </a:cubicBezTo>
                    <a:cubicBezTo>
                      <a:pt x="130" y="775"/>
                      <a:pt x="130" y="775"/>
                      <a:pt x="130" y="775"/>
                    </a:cubicBezTo>
                    <a:lnTo>
                      <a:pt x="0" y="7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4" name="Freeform 14"/>
              <p:cNvSpPr>
                <a:spLocks noEditPoints="1"/>
              </p:cNvSpPr>
              <p:nvPr/>
            </p:nvSpPr>
            <p:spPr bwMode="gray">
              <a:xfrm>
                <a:off x="2044" y="2598"/>
                <a:ext cx="119" cy="229"/>
              </a:xfrm>
              <a:custGeom>
                <a:avLst/>
                <a:gdLst>
                  <a:gd name="T0" fmla="*/ 466 w 595"/>
                  <a:gd name="T1" fmla="*/ 707 h 1147"/>
                  <a:gd name="T2" fmla="*/ 418 w 595"/>
                  <a:gd name="T3" fmla="*/ 752 h 1147"/>
                  <a:gd name="T4" fmla="*/ 268 w 595"/>
                  <a:gd name="T5" fmla="*/ 795 h 1147"/>
                  <a:gd name="T6" fmla="*/ 102 w 595"/>
                  <a:gd name="T7" fmla="*/ 740 h 1147"/>
                  <a:gd name="T8" fmla="*/ 0 w 595"/>
                  <a:gd name="T9" fmla="*/ 433 h 1147"/>
                  <a:gd name="T10" fmla="*/ 75 w 595"/>
                  <a:gd name="T11" fmla="*/ 137 h 1147"/>
                  <a:gd name="T12" fmla="*/ 356 w 595"/>
                  <a:gd name="T13" fmla="*/ 0 h 1147"/>
                  <a:gd name="T14" fmla="*/ 595 w 595"/>
                  <a:gd name="T15" fmla="*/ 30 h 1147"/>
                  <a:gd name="T16" fmla="*/ 595 w 595"/>
                  <a:gd name="T17" fmla="*/ 628 h 1147"/>
                  <a:gd name="T18" fmla="*/ 580 w 595"/>
                  <a:gd name="T19" fmla="*/ 881 h 1147"/>
                  <a:gd name="T20" fmla="*/ 441 w 595"/>
                  <a:gd name="T21" fmla="*/ 1099 h 1147"/>
                  <a:gd name="T22" fmla="*/ 200 w 595"/>
                  <a:gd name="T23" fmla="*/ 1147 h 1147"/>
                  <a:gd name="T24" fmla="*/ 103 w 595"/>
                  <a:gd name="T25" fmla="*/ 1141 h 1147"/>
                  <a:gd name="T26" fmla="*/ 103 w 595"/>
                  <a:gd name="T27" fmla="*/ 1064 h 1147"/>
                  <a:gd name="T28" fmla="*/ 199 w 595"/>
                  <a:gd name="T29" fmla="*/ 1069 h 1147"/>
                  <a:gd name="T30" fmla="*/ 357 w 595"/>
                  <a:gd name="T31" fmla="*/ 1041 h 1147"/>
                  <a:gd name="T32" fmla="*/ 454 w 595"/>
                  <a:gd name="T33" fmla="*/ 896 h 1147"/>
                  <a:gd name="T34" fmla="*/ 466 w 595"/>
                  <a:gd name="T35" fmla="*/ 748 h 1147"/>
                  <a:gd name="T36" fmla="*/ 466 w 595"/>
                  <a:gd name="T37" fmla="*/ 707 h 1147"/>
                  <a:gd name="T38" fmla="*/ 466 w 595"/>
                  <a:gd name="T39" fmla="*/ 85 h 1147"/>
                  <a:gd name="T40" fmla="*/ 369 w 595"/>
                  <a:gd name="T41" fmla="*/ 78 h 1147"/>
                  <a:gd name="T42" fmla="*/ 242 w 595"/>
                  <a:gd name="T43" fmla="*/ 111 h 1147"/>
                  <a:gd name="T44" fmla="*/ 159 w 595"/>
                  <a:gd name="T45" fmla="*/ 244 h 1147"/>
                  <a:gd name="T46" fmla="*/ 132 w 595"/>
                  <a:gd name="T47" fmla="*/ 438 h 1147"/>
                  <a:gd name="T48" fmla="*/ 183 w 595"/>
                  <a:gd name="T49" fmla="*/ 662 h 1147"/>
                  <a:gd name="T50" fmla="*/ 286 w 595"/>
                  <a:gd name="T51" fmla="*/ 718 h 1147"/>
                  <a:gd name="T52" fmla="*/ 388 w 595"/>
                  <a:gd name="T53" fmla="*/ 683 h 1147"/>
                  <a:gd name="T54" fmla="*/ 455 w 595"/>
                  <a:gd name="T55" fmla="*/ 592 h 1147"/>
                  <a:gd name="T56" fmla="*/ 466 w 595"/>
                  <a:gd name="T57" fmla="*/ 505 h 1147"/>
                  <a:gd name="T58" fmla="*/ 466 w 595"/>
                  <a:gd name="T59" fmla="*/ 85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5" h="1147">
                    <a:moveTo>
                      <a:pt x="466" y="707"/>
                    </a:moveTo>
                    <a:cubicBezTo>
                      <a:pt x="446" y="728"/>
                      <a:pt x="430" y="743"/>
                      <a:pt x="418" y="752"/>
                    </a:cubicBezTo>
                    <a:cubicBezTo>
                      <a:pt x="378" y="781"/>
                      <a:pt x="329" y="795"/>
                      <a:pt x="268" y="795"/>
                    </a:cubicBezTo>
                    <a:cubicBezTo>
                      <a:pt x="201" y="795"/>
                      <a:pt x="146" y="777"/>
                      <a:pt x="102" y="740"/>
                    </a:cubicBezTo>
                    <a:cubicBezTo>
                      <a:pt x="34" y="683"/>
                      <a:pt x="0" y="581"/>
                      <a:pt x="0" y="433"/>
                    </a:cubicBezTo>
                    <a:cubicBezTo>
                      <a:pt x="0" y="313"/>
                      <a:pt x="25" y="215"/>
                      <a:pt x="75" y="137"/>
                    </a:cubicBezTo>
                    <a:cubicBezTo>
                      <a:pt x="133" y="46"/>
                      <a:pt x="226" y="0"/>
                      <a:pt x="356" y="0"/>
                    </a:cubicBezTo>
                    <a:cubicBezTo>
                      <a:pt x="433" y="0"/>
                      <a:pt x="513" y="10"/>
                      <a:pt x="595" y="30"/>
                    </a:cubicBezTo>
                    <a:cubicBezTo>
                      <a:pt x="595" y="628"/>
                      <a:pt x="595" y="628"/>
                      <a:pt x="595" y="628"/>
                    </a:cubicBezTo>
                    <a:cubicBezTo>
                      <a:pt x="595" y="739"/>
                      <a:pt x="590" y="823"/>
                      <a:pt x="580" y="881"/>
                    </a:cubicBezTo>
                    <a:cubicBezTo>
                      <a:pt x="563" y="986"/>
                      <a:pt x="516" y="1059"/>
                      <a:pt x="441" y="1099"/>
                    </a:cubicBezTo>
                    <a:cubicBezTo>
                      <a:pt x="380" y="1131"/>
                      <a:pt x="299" y="1147"/>
                      <a:pt x="200" y="1147"/>
                    </a:cubicBezTo>
                    <a:cubicBezTo>
                      <a:pt x="172" y="1147"/>
                      <a:pt x="140" y="1145"/>
                      <a:pt x="103" y="1141"/>
                    </a:cubicBezTo>
                    <a:cubicBezTo>
                      <a:pt x="103" y="1064"/>
                      <a:pt x="103" y="1064"/>
                      <a:pt x="103" y="1064"/>
                    </a:cubicBezTo>
                    <a:cubicBezTo>
                      <a:pt x="136" y="1068"/>
                      <a:pt x="168" y="1069"/>
                      <a:pt x="199" y="1069"/>
                    </a:cubicBezTo>
                    <a:cubicBezTo>
                      <a:pt x="270" y="1069"/>
                      <a:pt x="322" y="1060"/>
                      <a:pt x="357" y="1041"/>
                    </a:cubicBezTo>
                    <a:cubicBezTo>
                      <a:pt x="408" y="1014"/>
                      <a:pt x="440" y="966"/>
                      <a:pt x="454" y="896"/>
                    </a:cubicBezTo>
                    <a:cubicBezTo>
                      <a:pt x="462" y="857"/>
                      <a:pt x="466" y="808"/>
                      <a:pt x="466" y="748"/>
                    </a:cubicBezTo>
                    <a:lnTo>
                      <a:pt x="466" y="707"/>
                    </a:lnTo>
                    <a:close/>
                    <a:moveTo>
                      <a:pt x="466" y="85"/>
                    </a:moveTo>
                    <a:cubicBezTo>
                      <a:pt x="430" y="80"/>
                      <a:pt x="398" y="78"/>
                      <a:pt x="369" y="78"/>
                    </a:cubicBezTo>
                    <a:cubicBezTo>
                      <a:pt x="315" y="78"/>
                      <a:pt x="272" y="89"/>
                      <a:pt x="242" y="111"/>
                    </a:cubicBezTo>
                    <a:cubicBezTo>
                      <a:pt x="207" y="136"/>
                      <a:pt x="179" y="180"/>
                      <a:pt x="159" y="244"/>
                    </a:cubicBezTo>
                    <a:cubicBezTo>
                      <a:pt x="141" y="299"/>
                      <a:pt x="132" y="364"/>
                      <a:pt x="132" y="438"/>
                    </a:cubicBezTo>
                    <a:cubicBezTo>
                      <a:pt x="132" y="540"/>
                      <a:pt x="149" y="615"/>
                      <a:pt x="183" y="662"/>
                    </a:cubicBezTo>
                    <a:cubicBezTo>
                      <a:pt x="209" y="699"/>
                      <a:pt x="243" y="718"/>
                      <a:pt x="286" y="718"/>
                    </a:cubicBezTo>
                    <a:cubicBezTo>
                      <a:pt x="323" y="718"/>
                      <a:pt x="357" y="706"/>
                      <a:pt x="388" y="683"/>
                    </a:cubicBezTo>
                    <a:cubicBezTo>
                      <a:pt x="420" y="660"/>
                      <a:pt x="442" y="629"/>
                      <a:pt x="455" y="592"/>
                    </a:cubicBezTo>
                    <a:cubicBezTo>
                      <a:pt x="462" y="572"/>
                      <a:pt x="466" y="543"/>
                      <a:pt x="466" y="505"/>
                    </a:cubicBezTo>
                    <a:lnTo>
                      <a:pt x="466" y="8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5" name="Freeform 15"/>
              <p:cNvSpPr>
                <a:spLocks/>
              </p:cNvSpPr>
              <p:nvPr/>
            </p:nvSpPr>
            <p:spPr bwMode="gray">
              <a:xfrm>
                <a:off x="2280" y="2561"/>
                <a:ext cx="67" cy="192"/>
              </a:xfrm>
              <a:custGeom>
                <a:avLst/>
                <a:gdLst>
                  <a:gd name="T0" fmla="*/ 0 w 332"/>
                  <a:gd name="T1" fmla="*/ 0 h 958"/>
                  <a:gd name="T2" fmla="*/ 129 w 332"/>
                  <a:gd name="T3" fmla="*/ 0 h 958"/>
                  <a:gd name="T4" fmla="*/ 129 w 332"/>
                  <a:gd name="T5" fmla="*/ 204 h 958"/>
                  <a:gd name="T6" fmla="*/ 332 w 332"/>
                  <a:gd name="T7" fmla="*/ 204 h 958"/>
                  <a:gd name="T8" fmla="*/ 332 w 332"/>
                  <a:gd name="T9" fmla="*/ 286 h 958"/>
                  <a:gd name="T10" fmla="*/ 129 w 332"/>
                  <a:gd name="T11" fmla="*/ 286 h 958"/>
                  <a:gd name="T12" fmla="*/ 129 w 332"/>
                  <a:gd name="T13" fmla="*/ 686 h 958"/>
                  <a:gd name="T14" fmla="*/ 163 w 332"/>
                  <a:gd name="T15" fmla="*/ 840 h 958"/>
                  <a:gd name="T16" fmla="*/ 235 w 332"/>
                  <a:gd name="T17" fmla="*/ 873 h 958"/>
                  <a:gd name="T18" fmla="*/ 290 w 332"/>
                  <a:gd name="T19" fmla="*/ 875 h 958"/>
                  <a:gd name="T20" fmla="*/ 332 w 332"/>
                  <a:gd name="T21" fmla="*/ 875 h 958"/>
                  <a:gd name="T22" fmla="*/ 332 w 332"/>
                  <a:gd name="T23" fmla="*/ 958 h 958"/>
                  <a:gd name="T24" fmla="*/ 263 w 332"/>
                  <a:gd name="T25" fmla="*/ 958 h 958"/>
                  <a:gd name="T26" fmla="*/ 132 w 332"/>
                  <a:gd name="T27" fmla="*/ 945 h 958"/>
                  <a:gd name="T28" fmla="*/ 12 w 332"/>
                  <a:gd name="T29" fmla="*/ 817 h 958"/>
                  <a:gd name="T30" fmla="*/ 0 w 332"/>
                  <a:gd name="T31" fmla="*/ 667 h 958"/>
                  <a:gd name="T32" fmla="*/ 0 w 332"/>
                  <a:gd name="T33" fmla="*/ 0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2" h="958">
                    <a:moveTo>
                      <a:pt x="0" y="0"/>
                    </a:moveTo>
                    <a:cubicBezTo>
                      <a:pt x="129" y="0"/>
                      <a:pt x="129" y="0"/>
                      <a:pt x="129" y="0"/>
                    </a:cubicBezTo>
                    <a:cubicBezTo>
                      <a:pt x="129" y="204"/>
                      <a:pt x="129" y="204"/>
                      <a:pt x="129" y="204"/>
                    </a:cubicBezTo>
                    <a:cubicBezTo>
                      <a:pt x="332" y="204"/>
                      <a:pt x="332" y="204"/>
                      <a:pt x="332" y="204"/>
                    </a:cubicBezTo>
                    <a:cubicBezTo>
                      <a:pt x="332" y="286"/>
                      <a:pt x="332" y="286"/>
                      <a:pt x="332" y="286"/>
                    </a:cubicBezTo>
                    <a:cubicBezTo>
                      <a:pt x="129" y="286"/>
                      <a:pt x="129" y="286"/>
                      <a:pt x="129" y="286"/>
                    </a:cubicBezTo>
                    <a:cubicBezTo>
                      <a:pt x="129" y="686"/>
                      <a:pt x="129" y="686"/>
                      <a:pt x="129" y="686"/>
                    </a:cubicBezTo>
                    <a:cubicBezTo>
                      <a:pt x="129" y="762"/>
                      <a:pt x="140" y="813"/>
                      <a:pt x="163" y="840"/>
                    </a:cubicBezTo>
                    <a:cubicBezTo>
                      <a:pt x="179" y="858"/>
                      <a:pt x="203" y="869"/>
                      <a:pt x="235" y="873"/>
                    </a:cubicBezTo>
                    <a:cubicBezTo>
                      <a:pt x="245" y="875"/>
                      <a:pt x="264" y="875"/>
                      <a:pt x="290" y="875"/>
                    </a:cubicBezTo>
                    <a:cubicBezTo>
                      <a:pt x="332" y="875"/>
                      <a:pt x="332" y="875"/>
                      <a:pt x="332" y="875"/>
                    </a:cubicBezTo>
                    <a:cubicBezTo>
                      <a:pt x="332" y="958"/>
                      <a:pt x="332" y="958"/>
                      <a:pt x="332" y="958"/>
                    </a:cubicBezTo>
                    <a:cubicBezTo>
                      <a:pt x="263" y="958"/>
                      <a:pt x="263" y="958"/>
                      <a:pt x="263" y="958"/>
                    </a:cubicBezTo>
                    <a:cubicBezTo>
                      <a:pt x="207" y="958"/>
                      <a:pt x="164" y="953"/>
                      <a:pt x="132" y="945"/>
                    </a:cubicBezTo>
                    <a:cubicBezTo>
                      <a:pt x="67" y="927"/>
                      <a:pt x="27" y="884"/>
                      <a:pt x="12" y="817"/>
                    </a:cubicBezTo>
                    <a:cubicBezTo>
                      <a:pt x="4" y="781"/>
                      <a:pt x="0" y="731"/>
                      <a:pt x="0" y="667"/>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6" name="Freeform 16"/>
              <p:cNvSpPr>
                <a:spLocks noEditPoints="1"/>
              </p:cNvSpPr>
              <p:nvPr/>
            </p:nvSpPr>
            <p:spPr bwMode="gray">
              <a:xfrm>
                <a:off x="2374" y="2598"/>
                <a:ext cx="127" cy="159"/>
              </a:xfrm>
              <a:custGeom>
                <a:avLst/>
                <a:gdLst>
                  <a:gd name="T0" fmla="*/ 318 w 634"/>
                  <a:gd name="T1" fmla="*/ 0 h 795"/>
                  <a:gd name="T2" fmla="*/ 559 w 634"/>
                  <a:gd name="T3" fmla="*/ 107 h 795"/>
                  <a:gd name="T4" fmla="*/ 634 w 634"/>
                  <a:gd name="T5" fmla="*/ 398 h 795"/>
                  <a:gd name="T6" fmla="*/ 559 w 634"/>
                  <a:gd name="T7" fmla="*/ 688 h 795"/>
                  <a:gd name="T8" fmla="*/ 318 w 634"/>
                  <a:gd name="T9" fmla="*/ 795 h 795"/>
                  <a:gd name="T10" fmla="*/ 0 w 634"/>
                  <a:gd name="T11" fmla="*/ 393 h 795"/>
                  <a:gd name="T12" fmla="*/ 76 w 634"/>
                  <a:gd name="T13" fmla="*/ 107 h 795"/>
                  <a:gd name="T14" fmla="*/ 318 w 634"/>
                  <a:gd name="T15" fmla="*/ 0 h 795"/>
                  <a:gd name="T16" fmla="*/ 318 w 634"/>
                  <a:gd name="T17" fmla="*/ 78 h 795"/>
                  <a:gd name="T18" fmla="*/ 166 w 634"/>
                  <a:gd name="T19" fmla="*/ 176 h 795"/>
                  <a:gd name="T20" fmla="*/ 132 w 634"/>
                  <a:gd name="T21" fmla="*/ 394 h 795"/>
                  <a:gd name="T22" fmla="*/ 166 w 634"/>
                  <a:gd name="T23" fmla="*/ 619 h 795"/>
                  <a:gd name="T24" fmla="*/ 318 w 634"/>
                  <a:gd name="T25" fmla="*/ 718 h 795"/>
                  <a:gd name="T26" fmla="*/ 468 w 634"/>
                  <a:gd name="T27" fmla="*/ 619 h 795"/>
                  <a:gd name="T28" fmla="*/ 503 w 634"/>
                  <a:gd name="T29" fmla="*/ 398 h 795"/>
                  <a:gd name="T30" fmla="*/ 468 w 634"/>
                  <a:gd name="T31" fmla="*/ 176 h 795"/>
                  <a:gd name="T32" fmla="*/ 318 w 634"/>
                  <a:gd name="T33" fmla="*/ 78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4" h="795">
                    <a:moveTo>
                      <a:pt x="318" y="0"/>
                    </a:moveTo>
                    <a:cubicBezTo>
                      <a:pt x="426" y="0"/>
                      <a:pt x="506" y="36"/>
                      <a:pt x="559" y="107"/>
                    </a:cubicBezTo>
                    <a:cubicBezTo>
                      <a:pt x="609" y="176"/>
                      <a:pt x="634" y="273"/>
                      <a:pt x="634" y="398"/>
                    </a:cubicBezTo>
                    <a:cubicBezTo>
                      <a:pt x="634" y="521"/>
                      <a:pt x="609" y="618"/>
                      <a:pt x="559" y="688"/>
                    </a:cubicBezTo>
                    <a:cubicBezTo>
                      <a:pt x="507" y="760"/>
                      <a:pt x="427" y="795"/>
                      <a:pt x="318" y="795"/>
                    </a:cubicBezTo>
                    <a:cubicBezTo>
                      <a:pt x="106" y="795"/>
                      <a:pt x="0" y="661"/>
                      <a:pt x="0" y="393"/>
                    </a:cubicBezTo>
                    <a:cubicBezTo>
                      <a:pt x="0" y="271"/>
                      <a:pt x="26" y="176"/>
                      <a:pt x="76" y="107"/>
                    </a:cubicBezTo>
                    <a:cubicBezTo>
                      <a:pt x="129" y="36"/>
                      <a:pt x="209" y="0"/>
                      <a:pt x="318" y="0"/>
                    </a:cubicBezTo>
                    <a:moveTo>
                      <a:pt x="318" y="78"/>
                    </a:moveTo>
                    <a:cubicBezTo>
                      <a:pt x="245" y="78"/>
                      <a:pt x="194" y="110"/>
                      <a:pt x="166" y="176"/>
                    </a:cubicBezTo>
                    <a:cubicBezTo>
                      <a:pt x="144" y="230"/>
                      <a:pt x="132" y="303"/>
                      <a:pt x="132" y="394"/>
                    </a:cubicBezTo>
                    <a:cubicBezTo>
                      <a:pt x="132" y="490"/>
                      <a:pt x="144" y="565"/>
                      <a:pt x="166" y="619"/>
                    </a:cubicBezTo>
                    <a:cubicBezTo>
                      <a:pt x="194" y="685"/>
                      <a:pt x="245" y="718"/>
                      <a:pt x="318" y="718"/>
                    </a:cubicBezTo>
                    <a:cubicBezTo>
                      <a:pt x="391" y="718"/>
                      <a:pt x="441" y="685"/>
                      <a:pt x="468" y="619"/>
                    </a:cubicBezTo>
                    <a:cubicBezTo>
                      <a:pt x="491" y="565"/>
                      <a:pt x="503" y="491"/>
                      <a:pt x="503" y="398"/>
                    </a:cubicBezTo>
                    <a:cubicBezTo>
                      <a:pt x="503" y="302"/>
                      <a:pt x="491" y="228"/>
                      <a:pt x="468" y="176"/>
                    </a:cubicBezTo>
                    <a:cubicBezTo>
                      <a:pt x="440" y="110"/>
                      <a:pt x="390" y="78"/>
                      <a:pt x="318" y="7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7" name="Freeform 17"/>
              <p:cNvSpPr>
                <a:spLocks/>
              </p:cNvSpPr>
              <p:nvPr/>
            </p:nvSpPr>
            <p:spPr bwMode="gray">
              <a:xfrm>
                <a:off x="2538" y="2598"/>
                <a:ext cx="195" cy="155"/>
              </a:xfrm>
              <a:custGeom>
                <a:avLst/>
                <a:gdLst>
                  <a:gd name="T0" fmla="*/ 0 w 974"/>
                  <a:gd name="T1" fmla="*/ 775 h 775"/>
                  <a:gd name="T2" fmla="*/ 0 w 974"/>
                  <a:gd name="T3" fmla="*/ 30 h 775"/>
                  <a:gd name="T4" fmla="*/ 278 w 974"/>
                  <a:gd name="T5" fmla="*/ 0 h 775"/>
                  <a:gd name="T6" fmla="*/ 480 w 974"/>
                  <a:gd name="T7" fmla="*/ 49 h 775"/>
                  <a:gd name="T8" fmla="*/ 722 w 974"/>
                  <a:gd name="T9" fmla="*/ 0 h 775"/>
                  <a:gd name="T10" fmla="*/ 952 w 974"/>
                  <a:gd name="T11" fmla="*/ 119 h 775"/>
                  <a:gd name="T12" fmla="*/ 974 w 974"/>
                  <a:gd name="T13" fmla="*/ 312 h 775"/>
                  <a:gd name="T14" fmla="*/ 974 w 974"/>
                  <a:gd name="T15" fmla="*/ 775 h 775"/>
                  <a:gd name="T16" fmla="*/ 845 w 974"/>
                  <a:gd name="T17" fmla="*/ 775 h 775"/>
                  <a:gd name="T18" fmla="*/ 845 w 974"/>
                  <a:gd name="T19" fmla="*/ 320 h 775"/>
                  <a:gd name="T20" fmla="*/ 824 w 974"/>
                  <a:gd name="T21" fmla="*/ 141 h 775"/>
                  <a:gd name="T22" fmla="*/ 705 w 974"/>
                  <a:gd name="T23" fmla="*/ 78 h 775"/>
                  <a:gd name="T24" fmla="*/ 551 w 974"/>
                  <a:gd name="T25" fmla="*/ 113 h 775"/>
                  <a:gd name="T26" fmla="*/ 551 w 974"/>
                  <a:gd name="T27" fmla="*/ 775 h 775"/>
                  <a:gd name="T28" fmla="*/ 422 w 974"/>
                  <a:gd name="T29" fmla="*/ 775 h 775"/>
                  <a:gd name="T30" fmla="*/ 422 w 974"/>
                  <a:gd name="T31" fmla="*/ 314 h 775"/>
                  <a:gd name="T32" fmla="*/ 401 w 974"/>
                  <a:gd name="T33" fmla="*/ 141 h 775"/>
                  <a:gd name="T34" fmla="*/ 278 w 974"/>
                  <a:gd name="T35" fmla="*/ 78 h 775"/>
                  <a:gd name="T36" fmla="*/ 128 w 974"/>
                  <a:gd name="T37" fmla="*/ 94 h 775"/>
                  <a:gd name="T38" fmla="*/ 128 w 974"/>
                  <a:gd name="T39" fmla="*/ 775 h 775"/>
                  <a:gd name="T40" fmla="*/ 0 w 974"/>
                  <a:gd name="T41" fmla="*/ 775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4" h="775">
                    <a:moveTo>
                      <a:pt x="0" y="775"/>
                    </a:moveTo>
                    <a:cubicBezTo>
                      <a:pt x="0" y="30"/>
                      <a:pt x="0" y="30"/>
                      <a:pt x="0" y="30"/>
                    </a:cubicBezTo>
                    <a:cubicBezTo>
                      <a:pt x="117" y="10"/>
                      <a:pt x="210" y="0"/>
                      <a:pt x="278" y="0"/>
                    </a:cubicBezTo>
                    <a:cubicBezTo>
                      <a:pt x="367" y="0"/>
                      <a:pt x="435" y="16"/>
                      <a:pt x="480" y="49"/>
                    </a:cubicBezTo>
                    <a:cubicBezTo>
                      <a:pt x="561" y="16"/>
                      <a:pt x="642" y="0"/>
                      <a:pt x="722" y="0"/>
                    </a:cubicBezTo>
                    <a:cubicBezTo>
                      <a:pt x="843" y="0"/>
                      <a:pt x="920" y="40"/>
                      <a:pt x="952" y="119"/>
                    </a:cubicBezTo>
                    <a:cubicBezTo>
                      <a:pt x="967" y="156"/>
                      <a:pt x="974" y="220"/>
                      <a:pt x="974" y="312"/>
                    </a:cubicBezTo>
                    <a:cubicBezTo>
                      <a:pt x="974" y="775"/>
                      <a:pt x="974" y="775"/>
                      <a:pt x="974" y="775"/>
                    </a:cubicBezTo>
                    <a:cubicBezTo>
                      <a:pt x="845" y="775"/>
                      <a:pt x="845" y="775"/>
                      <a:pt x="845" y="775"/>
                    </a:cubicBezTo>
                    <a:cubicBezTo>
                      <a:pt x="845" y="320"/>
                      <a:pt x="845" y="320"/>
                      <a:pt x="845" y="320"/>
                    </a:cubicBezTo>
                    <a:cubicBezTo>
                      <a:pt x="845" y="231"/>
                      <a:pt x="838" y="172"/>
                      <a:pt x="824" y="141"/>
                    </a:cubicBezTo>
                    <a:cubicBezTo>
                      <a:pt x="805" y="99"/>
                      <a:pt x="765" y="78"/>
                      <a:pt x="705" y="78"/>
                    </a:cubicBezTo>
                    <a:cubicBezTo>
                      <a:pt x="654" y="78"/>
                      <a:pt x="603" y="90"/>
                      <a:pt x="551" y="113"/>
                    </a:cubicBezTo>
                    <a:cubicBezTo>
                      <a:pt x="551" y="775"/>
                      <a:pt x="551" y="775"/>
                      <a:pt x="551" y="775"/>
                    </a:cubicBezTo>
                    <a:cubicBezTo>
                      <a:pt x="422" y="775"/>
                      <a:pt x="422" y="775"/>
                      <a:pt x="422" y="775"/>
                    </a:cubicBezTo>
                    <a:cubicBezTo>
                      <a:pt x="422" y="314"/>
                      <a:pt x="422" y="314"/>
                      <a:pt x="422" y="314"/>
                    </a:cubicBezTo>
                    <a:cubicBezTo>
                      <a:pt x="422" y="229"/>
                      <a:pt x="415" y="171"/>
                      <a:pt x="401" y="141"/>
                    </a:cubicBezTo>
                    <a:cubicBezTo>
                      <a:pt x="382" y="99"/>
                      <a:pt x="341" y="78"/>
                      <a:pt x="278" y="78"/>
                    </a:cubicBezTo>
                    <a:cubicBezTo>
                      <a:pt x="231" y="78"/>
                      <a:pt x="181" y="83"/>
                      <a:pt x="128" y="94"/>
                    </a:cubicBezTo>
                    <a:cubicBezTo>
                      <a:pt x="128" y="775"/>
                      <a:pt x="128" y="775"/>
                      <a:pt x="128" y="775"/>
                    </a:cubicBezTo>
                    <a:lnTo>
                      <a:pt x="0" y="7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8" name="Freeform 18"/>
              <p:cNvSpPr>
                <a:spLocks noEditPoints="1"/>
              </p:cNvSpPr>
              <p:nvPr/>
            </p:nvSpPr>
            <p:spPr bwMode="gray">
              <a:xfrm>
                <a:off x="2768" y="2598"/>
                <a:ext cx="127" cy="159"/>
              </a:xfrm>
              <a:custGeom>
                <a:avLst/>
                <a:gdLst>
                  <a:gd name="T0" fmla="*/ 318 w 635"/>
                  <a:gd name="T1" fmla="*/ 0 h 795"/>
                  <a:gd name="T2" fmla="*/ 559 w 635"/>
                  <a:gd name="T3" fmla="*/ 107 h 795"/>
                  <a:gd name="T4" fmla="*/ 635 w 635"/>
                  <a:gd name="T5" fmla="*/ 398 h 795"/>
                  <a:gd name="T6" fmla="*/ 559 w 635"/>
                  <a:gd name="T7" fmla="*/ 688 h 795"/>
                  <a:gd name="T8" fmla="*/ 319 w 635"/>
                  <a:gd name="T9" fmla="*/ 795 h 795"/>
                  <a:gd name="T10" fmla="*/ 0 w 635"/>
                  <a:gd name="T11" fmla="*/ 393 h 795"/>
                  <a:gd name="T12" fmla="*/ 77 w 635"/>
                  <a:gd name="T13" fmla="*/ 107 h 795"/>
                  <a:gd name="T14" fmla="*/ 318 w 635"/>
                  <a:gd name="T15" fmla="*/ 0 h 795"/>
                  <a:gd name="T16" fmla="*/ 318 w 635"/>
                  <a:gd name="T17" fmla="*/ 78 h 795"/>
                  <a:gd name="T18" fmla="*/ 167 w 635"/>
                  <a:gd name="T19" fmla="*/ 176 h 795"/>
                  <a:gd name="T20" fmla="*/ 132 w 635"/>
                  <a:gd name="T21" fmla="*/ 394 h 795"/>
                  <a:gd name="T22" fmla="*/ 167 w 635"/>
                  <a:gd name="T23" fmla="*/ 619 h 795"/>
                  <a:gd name="T24" fmla="*/ 318 w 635"/>
                  <a:gd name="T25" fmla="*/ 718 h 795"/>
                  <a:gd name="T26" fmla="*/ 468 w 635"/>
                  <a:gd name="T27" fmla="*/ 619 h 795"/>
                  <a:gd name="T28" fmla="*/ 503 w 635"/>
                  <a:gd name="T29" fmla="*/ 398 h 795"/>
                  <a:gd name="T30" fmla="*/ 468 w 635"/>
                  <a:gd name="T31" fmla="*/ 176 h 795"/>
                  <a:gd name="T32" fmla="*/ 318 w 635"/>
                  <a:gd name="T33" fmla="*/ 78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5" h="795">
                    <a:moveTo>
                      <a:pt x="318" y="0"/>
                    </a:moveTo>
                    <a:cubicBezTo>
                      <a:pt x="426" y="0"/>
                      <a:pt x="506" y="36"/>
                      <a:pt x="559" y="107"/>
                    </a:cubicBezTo>
                    <a:cubicBezTo>
                      <a:pt x="609" y="176"/>
                      <a:pt x="635" y="273"/>
                      <a:pt x="635" y="398"/>
                    </a:cubicBezTo>
                    <a:cubicBezTo>
                      <a:pt x="635" y="521"/>
                      <a:pt x="609" y="618"/>
                      <a:pt x="559" y="688"/>
                    </a:cubicBezTo>
                    <a:cubicBezTo>
                      <a:pt x="507" y="760"/>
                      <a:pt x="427" y="795"/>
                      <a:pt x="319" y="795"/>
                    </a:cubicBezTo>
                    <a:cubicBezTo>
                      <a:pt x="107" y="795"/>
                      <a:pt x="0" y="661"/>
                      <a:pt x="0" y="393"/>
                    </a:cubicBezTo>
                    <a:cubicBezTo>
                      <a:pt x="0" y="271"/>
                      <a:pt x="26" y="176"/>
                      <a:pt x="77" y="107"/>
                    </a:cubicBezTo>
                    <a:cubicBezTo>
                      <a:pt x="129" y="36"/>
                      <a:pt x="209" y="0"/>
                      <a:pt x="318" y="0"/>
                    </a:cubicBezTo>
                    <a:moveTo>
                      <a:pt x="318" y="78"/>
                    </a:moveTo>
                    <a:cubicBezTo>
                      <a:pt x="245" y="78"/>
                      <a:pt x="194" y="110"/>
                      <a:pt x="167" y="176"/>
                    </a:cubicBezTo>
                    <a:cubicBezTo>
                      <a:pt x="144" y="230"/>
                      <a:pt x="132" y="303"/>
                      <a:pt x="132" y="394"/>
                    </a:cubicBezTo>
                    <a:cubicBezTo>
                      <a:pt x="132" y="490"/>
                      <a:pt x="144" y="565"/>
                      <a:pt x="167" y="619"/>
                    </a:cubicBezTo>
                    <a:cubicBezTo>
                      <a:pt x="194" y="685"/>
                      <a:pt x="245" y="718"/>
                      <a:pt x="318" y="718"/>
                    </a:cubicBezTo>
                    <a:cubicBezTo>
                      <a:pt x="391" y="718"/>
                      <a:pt x="441" y="685"/>
                      <a:pt x="468" y="619"/>
                    </a:cubicBezTo>
                    <a:cubicBezTo>
                      <a:pt x="491" y="565"/>
                      <a:pt x="503" y="491"/>
                      <a:pt x="503" y="398"/>
                    </a:cubicBezTo>
                    <a:cubicBezTo>
                      <a:pt x="503" y="302"/>
                      <a:pt x="491" y="228"/>
                      <a:pt x="468" y="176"/>
                    </a:cubicBezTo>
                    <a:cubicBezTo>
                      <a:pt x="440" y="110"/>
                      <a:pt x="390" y="78"/>
                      <a:pt x="318" y="7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19" name="Freeform 19"/>
              <p:cNvSpPr>
                <a:spLocks/>
              </p:cNvSpPr>
              <p:nvPr/>
            </p:nvSpPr>
            <p:spPr bwMode="gray">
              <a:xfrm>
                <a:off x="2934" y="2598"/>
                <a:ext cx="65" cy="155"/>
              </a:xfrm>
              <a:custGeom>
                <a:avLst/>
                <a:gdLst>
                  <a:gd name="T0" fmla="*/ 0 w 326"/>
                  <a:gd name="T1" fmla="*/ 775 h 775"/>
                  <a:gd name="T2" fmla="*/ 0 w 326"/>
                  <a:gd name="T3" fmla="*/ 33 h 775"/>
                  <a:gd name="T4" fmla="*/ 326 w 326"/>
                  <a:gd name="T5" fmla="*/ 0 h 775"/>
                  <a:gd name="T6" fmla="*/ 326 w 326"/>
                  <a:gd name="T7" fmla="*/ 81 h 775"/>
                  <a:gd name="T8" fmla="*/ 129 w 326"/>
                  <a:gd name="T9" fmla="*/ 94 h 775"/>
                  <a:gd name="T10" fmla="*/ 129 w 326"/>
                  <a:gd name="T11" fmla="*/ 775 h 775"/>
                  <a:gd name="T12" fmla="*/ 0 w 326"/>
                  <a:gd name="T13" fmla="*/ 775 h 775"/>
                </a:gdLst>
                <a:ahLst/>
                <a:cxnLst>
                  <a:cxn ang="0">
                    <a:pos x="T0" y="T1"/>
                  </a:cxn>
                  <a:cxn ang="0">
                    <a:pos x="T2" y="T3"/>
                  </a:cxn>
                  <a:cxn ang="0">
                    <a:pos x="T4" y="T5"/>
                  </a:cxn>
                  <a:cxn ang="0">
                    <a:pos x="T6" y="T7"/>
                  </a:cxn>
                  <a:cxn ang="0">
                    <a:pos x="T8" y="T9"/>
                  </a:cxn>
                  <a:cxn ang="0">
                    <a:pos x="T10" y="T11"/>
                  </a:cxn>
                  <a:cxn ang="0">
                    <a:pos x="T12" y="T13"/>
                  </a:cxn>
                </a:cxnLst>
                <a:rect l="0" t="0" r="r" b="b"/>
                <a:pathLst>
                  <a:path w="326" h="775">
                    <a:moveTo>
                      <a:pt x="0" y="775"/>
                    </a:moveTo>
                    <a:cubicBezTo>
                      <a:pt x="0" y="33"/>
                      <a:pt x="0" y="33"/>
                      <a:pt x="0" y="33"/>
                    </a:cubicBezTo>
                    <a:cubicBezTo>
                      <a:pt x="99" y="12"/>
                      <a:pt x="207" y="1"/>
                      <a:pt x="326" y="0"/>
                    </a:cubicBezTo>
                    <a:cubicBezTo>
                      <a:pt x="326" y="81"/>
                      <a:pt x="326" y="81"/>
                      <a:pt x="326" y="81"/>
                    </a:cubicBezTo>
                    <a:cubicBezTo>
                      <a:pt x="254" y="81"/>
                      <a:pt x="188" y="86"/>
                      <a:pt x="129" y="94"/>
                    </a:cubicBezTo>
                    <a:cubicBezTo>
                      <a:pt x="129" y="775"/>
                      <a:pt x="129" y="775"/>
                      <a:pt x="129" y="775"/>
                    </a:cubicBezTo>
                    <a:lnTo>
                      <a:pt x="0" y="7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0" name="Freeform 20"/>
              <p:cNvSpPr>
                <a:spLocks/>
              </p:cNvSpPr>
              <p:nvPr/>
            </p:nvSpPr>
            <p:spPr bwMode="gray">
              <a:xfrm>
                <a:off x="3028" y="2598"/>
                <a:ext cx="65" cy="155"/>
              </a:xfrm>
              <a:custGeom>
                <a:avLst/>
                <a:gdLst>
                  <a:gd name="T0" fmla="*/ 0 w 326"/>
                  <a:gd name="T1" fmla="*/ 775 h 775"/>
                  <a:gd name="T2" fmla="*/ 0 w 326"/>
                  <a:gd name="T3" fmla="*/ 33 h 775"/>
                  <a:gd name="T4" fmla="*/ 326 w 326"/>
                  <a:gd name="T5" fmla="*/ 0 h 775"/>
                  <a:gd name="T6" fmla="*/ 326 w 326"/>
                  <a:gd name="T7" fmla="*/ 81 h 775"/>
                  <a:gd name="T8" fmla="*/ 129 w 326"/>
                  <a:gd name="T9" fmla="*/ 94 h 775"/>
                  <a:gd name="T10" fmla="*/ 129 w 326"/>
                  <a:gd name="T11" fmla="*/ 775 h 775"/>
                  <a:gd name="T12" fmla="*/ 0 w 326"/>
                  <a:gd name="T13" fmla="*/ 775 h 775"/>
                </a:gdLst>
                <a:ahLst/>
                <a:cxnLst>
                  <a:cxn ang="0">
                    <a:pos x="T0" y="T1"/>
                  </a:cxn>
                  <a:cxn ang="0">
                    <a:pos x="T2" y="T3"/>
                  </a:cxn>
                  <a:cxn ang="0">
                    <a:pos x="T4" y="T5"/>
                  </a:cxn>
                  <a:cxn ang="0">
                    <a:pos x="T6" y="T7"/>
                  </a:cxn>
                  <a:cxn ang="0">
                    <a:pos x="T8" y="T9"/>
                  </a:cxn>
                  <a:cxn ang="0">
                    <a:pos x="T10" y="T11"/>
                  </a:cxn>
                  <a:cxn ang="0">
                    <a:pos x="T12" y="T13"/>
                  </a:cxn>
                </a:cxnLst>
                <a:rect l="0" t="0" r="r" b="b"/>
                <a:pathLst>
                  <a:path w="326" h="775">
                    <a:moveTo>
                      <a:pt x="0" y="775"/>
                    </a:moveTo>
                    <a:cubicBezTo>
                      <a:pt x="0" y="33"/>
                      <a:pt x="0" y="33"/>
                      <a:pt x="0" y="33"/>
                    </a:cubicBezTo>
                    <a:cubicBezTo>
                      <a:pt x="99" y="12"/>
                      <a:pt x="207" y="1"/>
                      <a:pt x="326" y="0"/>
                    </a:cubicBezTo>
                    <a:cubicBezTo>
                      <a:pt x="326" y="81"/>
                      <a:pt x="326" y="81"/>
                      <a:pt x="326" y="81"/>
                    </a:cubicBezTo>
                    <a:cubicBezTo>
                      <a:pt x="253" y="81"/>
                      <a:pt x="188" y="86"/>
                      <a:pt x="129" y="94"/>
                    </a:cubicBezTo>
                    <a:cubicBezTo>
                      <a:pt x="129" y="775"/>
                      <a:pt x="129" y="775"/>
                      <a:pt x="129" y="775"/>
                    </a:cubicBezTo>
                    <a:lnTo>
                      <a:pt x="0" y="7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1" name="Freeform 21"/>
              <p:cNvSpPr>
                <a:spLocks noEditPoints="1"/>
              </p:cNvSpPr>
              <p:nvPr/>
            </p:nvSpPr>
            <p:spPr bwMode="gray">
              <a:xfrm>
                <a:off x="3110" y="2598"/>
                <a:ext cx="127" cy="159"/>
              </a:xfrm>
              <a:custGeom>
                <a:avLst/>
                <a:gdLst>
                  <a:gd name="T0" fmla="*/ 317 w 634"/>
                  <a:gd name="T1" fmla="*/ 0 h 795"/>
                  <a:gd name="T2" fmla="*/ 558 w 634"/>
                  <a:gd name="T3" fmla="*/ 107 h 795"/>
                  <a:gd name="T4" fmla="*/ 634 w 634"/>
                  <a:gd name="T5" fmla="*/ 398 h 795"/>
                  <a:gd name="T6" fmla="*/ 558 w 634"/>
                  <a:gd name="T7" fmla="*/ 688 h 795"/>
                  <a:gd name="T8" fmla="*/ 318 w 634"/>
                  <a:gd name="T9" fmla="*/ 795 h 795"/>
                  <a:gd name="T10" fmla="*/ 0 w 634"/>
                  <a:gd name="T11" fmla="*/ 393 h 795"/>
                  <a:gd name="T12" fmla="*/ 76 w 634"/>
                  <a:gd name="T13" fmla="*/ 107 h 795"/>
                  <a:gd name="T14" fmla="*/ 317 w 634"/>
                  <a:gd name="T15" fmla="*/ 0 h 795"/>
                  <a:gd name="T16" fmla="*/ 317 w 634"/>
                  <a:gd name="T17" fmla="*/ 78 h 795"/>
                  <a:gd name="T18" fmla="*/ 166 w 634"/>
                  <a:gd name="T19" fmla="*/ 176 h 795"/>
                  <a:gd name="T20" fmla="*/ 132 w 634"/>
                  <a:gd name="T21" fmla="*/ 394 h 795"/>
                  <a:gd name="T22" fmla="*/ 166 w 634"/>
                  <a:gd name="T23" fmla="*/ 619 h 795"/>
                  <a:gd name="T24" fmla="*/ 317 w 634"/>
                  <a:gd name="T25" fmla="*/ 718 h 795"/>
                  <a:gd name="T26" fmla="*/ 468 w 634"/>
                  <a:gd name="T27" fmla="*/ 619 h 795"/>
                  <a:gd name="T28" fmla="*/ 502 w 634"/>
                  <a:gd name="T29" fmla="*/ 398 h 795"/>
                  <a:gd name="T30" fmla="*/ 468 w 634"/>
                  <a:gd name="T31" fmla="*/ 176 h 795"/>
                  <a:gd name="T32" fmla="*/ 317 w 634"/>
                  <a:gd name="T33" fmla="*/ 78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4" h="795">
                    <a:moveTo>
                      <a:pt x="317" y="0"/>
                    </a:moveTo>
                    <a:cubicBezTo>
                      <a:pt x="425" y="0"/>
                      <a:pt x="505" y="36"/>
                      <a:pt x="558" y="107"/>
                    </a:cubicBezTo>
                    <a:cubicBezTo>
                      <a:pt x="608" y="176"/>
                      <a:pt x="634" y="273"/>
                      <a:pt x="634" y="398"/>
                    </a:cubicBezTo>
                    <a:cubicBezTo>
                      <a:pt x="634" y="521"/>
                      <a:pt x="608" y="618"/>
                      <a:pt x="558" y="688"/>
                    </a:cubicBezTo>
                    <a:cubicBezTo>
                      <a:pt x="506" y="760"/>
                      <a:pt x="426" y="795"/>
                      <a:pt x="318" y="795"/>
                    </a:cubicBezTo>
                    <a:cubicBezTo>
                      <a:pt x="106" y="795"/>
                      <a:pt x="0" y="661"/>
                      <a:pt x="0" y="393"/>
                    </a:cubicBezTo>
                    <a:cubicBezTo>
                      <a:pt x="0" y="271"/>
                      <a:pt x="25" y="176"/>
                      <a:pt x="76" y="107"/>
                    </a:cubicBezTo>
                    <a:cubicBezTo>
                      <a:pt x="128" y="36"/>
                      <a:pt x="209" y="0"/>
                      <a:pt x="317" y="0"/>
                    </a:cubicBezTo>
                    <a:moveTo>
                      <a:pt x="317" y="78"/>
                    </a:moveTo>
                    <a:cubicBezTo>
                      <a:pt x="244" y="78"/>
                      <a:pt x="194" y="110"/>
                      <a:pt x="166" y="176"/>
                    </a:cubicBezTo>
                    <a:cubicBezTo>
                      <a:pt x="143" y="230"/>
                      <a:pt x="132" y="303"/>
                      <a:pt x="132" y="394"/>
                    </a:cubicBezTo>
                    <a:cubicBezTo>
                      <a:pt x="132" y="490"/>
                      <a:pt x="143" y="565"/>
                      <a:pt x="166" y="619"/>
                    </a:cubicBezTo>
                    <a:cubicBezTo>
                      <a:pt x="194" y="685"/>
                      <a:pt x="244" y="718"/>
                      <a:pt x="317" y="718"/>
                    </a:cubicBezTo>
                    <a:cubicBezTo>
                      <a:pt x="390" y="718"/>
                      <a:pt x="440" y="685"/>
                      <a:pt x="468" y="619"/>
                    </a:cubicBezTo>
                    <a:cubicBezTo>
                      <a:pt x="490" y="565"/>
                      <a:pt x="502" y="491"/>
                      <a:pt x="502" y="398"/>
                    </a:cubicBezTo>
                    <a:cubicBezTo>
                      <a:pt x="502" y="302"/>
                      <a:pt x="490" y="228"/>
                      <a:pt x="468" y="176"/>
                    </a:cubicBezTo>
                    <a:cubicBezTo>
                      <a:pt x="439" y="110"/>
                      <a:pt x="389" y="78"/>
                      <a:pt x="317" y="7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2" name="Freeform 22"/>
              <p:cNvSpPr>
                <a:spLocks/>
              </p:cNvSpPr>
              <p:nvPr/>
            </p:nvSpPr>
            <p:spPr bwMode="gray">
              <a:xfrm>
                <a:off x="3253" y="2602"/>
                <a:ext cx="195" cy="151"/>
              </a:xfrm>
              <a:custGeom>
                <a:avLst/>
                <a:gdLst>
                  <a:gd name="T0" fmla="*/ 213 w 971"/>
                  <a:gd name="T1" fmla="*/ 754 h 754"/>
                  <a:gd name="T2" fmla="*/ 0 w 971"/>
                  <a:gd name="T3" fmla="*/ 0 h 754"/>
                  <a:gd name="T4" fmla="*/ 130 w 971"/>
                  <a:gd name="T5" fmla="*/ 0 h 754"/>
                  <a:gd name="T6" fmla="*/ 290 w 971"/>
                  <a:gd name="T7" fmla="*/ 614 h 754"/>
                  <a:gd name="T8" fmla="*/ 431 w 971"/>
                  <a:gd name="T9" fmla="*/ 0 h 754"/>
                  <a:gd name="T10" fmla="*/ 558 w 971"/>
                  <a:gd name="T11" fmla="*/ 0 h 754"/>
                  <a:gd name="T12" fmla="*/ 706 w 971"/>
                  <a:gd name="T13" fmla="*/ 614 h 754"/>
                  <a:gd name="T14" fmla="*/ 866 w 971"/>
                  <a:gd name="T15" fmla="*/ 0 h 754"/>
                  <a:gd name="T16" fmla="*/ 971 w 971"/>
                  <a:gd name="T17" fmla="*/ 0 h 754"/>
                  <a:gd name="T18" fmla="*/ 758 w 971"/>
                  <a:gd name="T19" fmla="*/ 754 h 754"/>
                  <a:gd name="T20" fmla="*/ 631 w 971"/>
                  <a:gd name="T21" fmla="*/ 754 h 754"/>
                  <a:gd name="T22" fmla="*/ 517 w 971"/>
                  <a:gd name="T23" fmla="*/ 266 h 754"/>
                  <a:gd name="T24" fmla="*/ 489 w 971"/>
                  <a:gd name="T25" fmla="*/ 112 h 754"/>
                  <a:gd name="T26" fmla="*/ 460 w 971"/>
                  <a:gd name="T27" fmla="*/ 265 h 754"/>
                  <a:gd name="T28" fmla="*/ 347 w 971"/>
                  <a:gd name="T29" fmla="*/ 754 h 754"/>
                  <a:gd name="T30" fmla="*/ 213 w 971"/>
                  <a:gd name="T31" fmla="*/ 754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1" h="754">
                    <a:moveTo>
                      <a:pt x="213" y="754"/>
                    </a:moveTo>
                    <a:cubicBezTo>
                      <a:pt x="0" y="0"/>
                      <a:pt x="0" y="0"/>
                      <a:pt x="0" y="0"/>
                    </a:cubicBezTo>
                    <a:cubicBezTo>
                      <a:pt x="130" y="0"/>
                      <a:pt x="130" y="0"/>
                      <a:pt x="130" y="0"/>
                    </a:cubicBezTo>
                    <a:cubicBezTo>
                      <a:pt x="290" y="614"/>
                      <a:pt x="290" y="614"/>
                      <a:pt x="290" y="614"/>
                    </a:cubicBezTo>
                    <a:cubicBezTo>
                      <a:pt x="431" y="0"/>
                      <a:pt x="431" y="0"/>
                      <a:pt x="431" y="0"/>
                    </a:cubicBezTo>
                    <a:cubicBezTo>
                      <a:pt x="558" y="0"/>
                      <a:pt x="558" y="0"/>
                      <a:pt x="558" y="0"/>
                    </a:cubicBezTo>
                    <a:cubicBezTo>
                      <a:pt x="706" y="614"/>
                      <a:pt x="706" y="614"/>
                      <a:pt x="706" y="614"/>
                    </a:cubicBezTo>
                    <a:cubicBezTo>
                      <a:pt x="866" y="0"/>
                      <a:pt x="866" y="0"/>
                      <a:pt x="866" y="0"/>
                    </a:cubicBezTo>
                    <a:cubicBezTo>
                      <a:pt x="971" y="0"/>
                      <a:pt x="971" y="0"/>
                      <a:pt x="971" y="0"/>
                    </a:cubicBezTo>
                    <a:cubicBezTo>
                      <a:pt x="758" y="754"/>
                      <a:pt x="758" y="754"/>
                      <a:pt x="758" y="754"/>
                    </a:cubicBezTo>
                    <a:cubicBezTo>
                      <a:pt x="631" y="754"/>
                      <a:pt x="631" y="754"/>
                      <a:pt x="631" y="754"/>
                    </a:cubicBezTo>
                    <a:cubicBezTo>
                      <a:pt x="517" y="266"/>
                      <a:pt x="517" y="266"/>
                      <a:pt x="517" y="266"/>
                    </a:cubicBezTo>
                    <a:cubicBezTo>
                      <a:pt x="509" y="231"/>
                      <a:pt x="500" y="180"/>
                      <a:pt x="489" y="112"/>
                    </a:cubicBezTo>
                    <a:cubicBezTo>
                      <a:pt x="481" y="166"/>
                      <a:pt x="471" y="217"/>
                      <a:pt x="460" y="265"/>
                    </a:cubicBezTo>
                    <a:cubicBezTo>
                      <a:pt x="347" y="754"/>
                      <a:pt x="347" y="754"/>
                      <a:pt x="347" y="754"/>
                    </a:cubicBezTo>
                    <a:lnTo>
                      <a:pt x="213" y="75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3" name="Freeform 23"/>
              <p:cNvSpPr>
                <a:spLocks/>
              </p:cNvSpPr>
              <p:nvPr/>
            </p:nvSpPr>
            <p:spPr bwMode="gray">
              <a:xfrm>
                <a:off x="3525" y="2602"/>
                <a:ext cx="194" cy="151"/>
              </a:xfrm>
              <a:custGeom>
                <a:avLst/>
                <a:gdLst>
                  <a:gd name="T0" fmla="*/ 213 w 971"/>
                  <a:gd name="T1" fmla="*/ 754 h 754"/>
                  <a:gd name="T2" fmla="*/ 0 w 971"/>
                  <a:gd name="T3" fmla="*/ 0 h 754"/>
                  <a:gd name="T4" fmla="*/ 130 w 971"/>
                  <a:gd name="T5" fmla="*/ 0 h 754"/>
                  <a:gd name="T6" fmla="*/ 290 w 971"/>
                  <a:gd name="T7" fmla="*/ 614 h 754"/>
                  <a:gd name="T8" fmla="*/ 431 w 971"/>
                  <a:gd name="T9" fmla="*/ 0 h 754"/>
                  <a:gd name="T10" fmla="*/ 559 w 971"/>
                  <a:gd name="T11" fmla="*/ 0 h 754"/>
                  <a:gd name="T12" fmla="*/ 706 w 971"/>
                  <a:gd name="T13" fmla="*/ 614 h 754"/>
                  <a:gd name="T14" fmla="*/ 866 w 971"/>
                  <a:gd name="T15" fmla="*/ 0 h 754"/>
                  <a:gd name="T16" fmla="*/ 971 w 971"/>
                  <a:gd name="T17" fmla="*/ 0 h 754"/>
                  <a:gd name="T18" fmla="*/ 758 w 971"/>
                  <a:gd name="T19" fmla="*/ 754 h 754"/>
                  <a:gd name="T20" fmla="*/ 631 w 971"/>
                  <a:gd name="T21" fmla="*/ 754 h 754"/>
                  <a:gd name="T22" fmla="*/ 518 w 971"/>
                  <a:gd name="T23" fmla="*/ 266 h 754"/>
                  <a:gd name="T24" fmla="*/ 489 w 971"/>
                  <a:gd name="T25" fmla="*/ 112 h 754"/>
                  <a:gd name="T26" fmla="*/ 460 w 971"/>
                  <a:gd name="T27" fmla="*/ 265 h 754"/>
                  <a:gd name="T28" fmla="*/ 347 w 971"/>
                  <a:gd name="T29" fmla="*/ 754 h 754"/>
                  <a:gd name="T30" fmla="*/ 213 w 971"/>
                  <a:gd name="T31" fmla="*/ 754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1" h="754">
                    <a:moveTo>
                      <a:pt x="213" y="754"/>
                    </a:moveTo>
                    <a:cubicBezTo>
                      <a:pt x="0" y="0"/>
                      <a:pt x="0" y="0"/>
                      <a:pt x="0" y="0"/>
                    </a:cubicBezTo>
                    <a:cubicBezTo>
                      <a:pt x="130" y="0"/>
                      <a:pt x="130" y="0"/>
                      <a:pt x="130" y="0"/>
                    </a:cubicBezTo>
                    <a:cubicBezTo>
                      <a:pt x="290" y="614"/>
                      <a:pt x="290" y="614"/>
                      <a:pt x="290" y="614"/>
                    </a:cubicBezTo>
                    <a:cubicBezTo>
                      <a:pt x="431" y="0"/>
                      <a:pt x="431" y="0"/>
                      <a:pt x="431" y="0"/>
                    </a:cubicBezTo>
                    <a:cubicBezTo>
                      <a:pt x="559" y="0"/>
                      <a:pt x="559" y="0"/>
                      <a:pt x="559" y="0"/>
                    </a:cubicBezTo>
                    <a:cubicBezTo>
                      <a:pt x="706" y="614"/>
                      <a:pt x="706" y="614"/>
                      <a:pt x="706" y="614"/>
                    </a:cubicBezTo>
                    <a:cubicBezTo>
                      <a:pt x="866" y="0"/>
                      <a:pt x="866" y="0"/>
                      <a:pt x="866" y="0"/>
                    </a:cubicBezTo>
                    <a:cubicBezTo>
                      <a:pt x="971" y="0"/>
                      <a:pt x="971" y="0"/>
                      <a:pt x="971" y="0"/>
                    </a:cubicBezTo>
                    <a:cubicBezTo>
                      <a:pt x="758" y="754"/>
                      <a:pt x="758" y="754"/>
                      <a:pt x="758" y="754"/>
                    </a:cubicBezTo>
                    <a:cubicBezTo>
                      <a:pt x="631" y="754"/>
                      <a:pt x="631" y="754"/>
                      <a:pt x="631" y="754"/>
                    </a:cubicBezTo>
                    <a:cubicBezTo>
                      <a:pt x="518" y="266"/>
                      <a:pt x="518" y="266"/>
                      <a:pt x="518" y="266"/>
                    </a:cubicBezTo>
                    <a:cubicBezTo>
                      <a:pt x="510" y="231"/>
                      <a:pt x="500" y="180"/>
                      <a:pt x="489" y="112"/>
                    </a:cubicBezTo>
                    <a:cubicBezTo>
                      <a:pt x="481" y="166"/>
                      <a:pt x="471" y="217"/>
                      <a:pt x="460" y="265"/>
                    </a:cubicBezTo>
                    <a:cubicBezTo>
                      <a:pt x="347" y="754"/>
                      <a:pt x="347" y="754"/>
                      <a:pt x="347" y="754"/>
                    </a:cubicBezTo>
                    <a:lnTo>
                      <a:pt x="213" y="75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4" name="Freeform 24"/>
              <p:cNvSpPr>
                <a:spLocks noEditPoints="1"/>
              </p:cNvSpPr>
              <p:nvPr/>
            </p:nvSpPr>
            <p:spPr bwMode="gray">
              <a:xfrm>
                <a:off x="3745" y="2547"/>
                <a:ext cx="31" cy="206"/>
              </a:xfrm>
              <a:custGeom>
                <a:avLst/>
                <a:gdLst>
                  <a:gd name="T0" fmla="*/ 79 w 157"/>
                  <a:gd name="T1" fmla="*/ 0 h 1031"/>
                  <a:gd name="T2" fmla="*/ 137 w 157"/>
                  <a:gd name="T3" fmla="*/ 26 h 1031"/>
                  <a:gd name="T4" fmla="*/ 157 w 157"/>
                  <a:gd name="T5" fmla="*/ 79 h 1031"/>
                  <a:gd name="T6" fmla="*/ 132 w 157"/>
                  <a:gd name="T7" fmla="*/ 139 h 1031"/>
                  <a:gd name="T8" fmla="*/ 78 w 157"/>
                  <a:gd name="T9" fmla="*/ 159 h 1031"/>
                  <a:gd name="T10" fmla="*/ 20 w 157"/>
                  <a:gd name="T11" fmla="*/ 133 h 1031"/>
                  <a:gd name="T12" fmla="*/ 0 w 157"/>
                  <a:gd name="T13" fmla="*/ 78 h 1031"/>
                  <a:gd name="T14" fmla="*/ 26 w 157"/>
                  <a:gd name="T15" fmla="*/ 20 h 1031"/>
                  <a:gd name="T16" fmla="*/ 79 w 157"/>
                  <a:gd name="T17" fmla="*/ 0 h 1031"/>
                  <a:gd name="T18" fmla="*/ 16 w 157"/>
                  <a:gd name="T19" fmla="*/ 277 h 1031"/>
                  <a:gd name="T20" fmla="*/ 144 w 157"/>
                  <a:gd name="T21" fmla="*/ 277 h 1031"/>
                  <a:gd name="T22" fmla="*/ 144 w 157"/>
                  <a:gd name="T23" fmla="*/ 1031 h 1031"/>
                  <a:gd name="T24" fmla="*/ 16 w 157"/>
                  <a:gd name="T25" fmla="*/ 1031 h 1031"/>
                  <a:gd name="T26" fmla="*/ 16 w 157"/>
                  <a:gd name="T27" fmla="*/ 277 h 1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1031">
                    <a:moveTo>
                      <a:pt x="79" y="0"/>
                    </a:moveTo>
                    <a:cubicBezTo>
                      <a:pt x="102" y="0"/>
                      <a:pt x="122" y="9"/>
                      <a:pt x="137" y="26"/>
                    </a:cubicBezTo>
                    <a:cubicBezTo>
                      <a:pt x="151" y="42"/>
                      <a:pt x="157" y="59"/>
                      <a:pt x="157" y="79"/>
                    </a:cubicBezTo>
                    <a:cubicBezTo>
                      <a:pt x="157" y="103"/>
                      <a:pt x="149" y="123"/>
                      <a:pt x="132" y="139"/>
                    </a:cubicBezTo>
                    <a:cubicBezTo>
                      <a:pt x="117" y="152"/>
                      <a:pt x="99" y="159"/>
                      <a:pt x="78" y="159"/>
                    </a:cubicBezTo>
                    <a:cubicBezTo>
                      <a:pt x="55" y="159"/>
                      <a:pt x="35" y="150"/>
                      <a:pt x="20" y="133"/>
                    </a:cubicBezTo>
                    <a:cubicBezTo>
                      <a:pt x="6" y="118"/>
                      <a:pt x="0" y="99"/>
                      <a:pt x="0" y="78"/>
                    </a:cubicBezTo>
                    <a:cubicBezTo>
                      <a:pt x="0" y="56"/>
                      <a:pt x="9" y="37"/>
                      <a:pt x="26" y="20"/>
                    </a:cubicBezTo>
                    <a:cubicBezTo>
                      <a:pt x="41" y="7"/>
                      <a:pt x="58" y="0"/>
                      <a:pt x="79" y="0"/>
                    </a:cubicBezTo>
                    <a:moveTo>
                      <a:pt x="16" y="277"/>
                    </a:moveTo>
                    <a:cubicBezTo>
                      <a:pt x="144" y="277"/>
                      <a:pt x="144" y="277"/>
                      <a:pt x="144" y="277"/>
                    </a:cubicBezTo>
                    <a:cubicBezTo>
                      <a:pt x="144" y="1031"/>
                      <a:pt x="144" y="1031"/>
                      <a:pt x="144" y="1031"/>
                    </a:cubicBezTo>
                    <a:cubicBezTo>
                      <a:pt x="16" y="1031"/>
                      <a:pt x="16" y="1031"/>
                      <a:pt x="16" y="1031"/>
                    </a:cubicBezTo>
                    <a:lnTo>
                      <a:pt x="16" y="27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5" name="Freeform 25"/>
              <p:cNvSpPr>
                <a:spLocks/>
              </p:cNvSpPr>
              <p:nvPr/>
            </p:nvSpPr>
            <p:spPr bwMode="gray">
              <a:xfrm>
                <a:off x="3820" y="2561"/>
                <a:ext cx="67" cy="192"/>
              </a:xfrm>
              <a:custGeom>
                <a:avLst/>
                <a:gdLst>
                  <a:gd name="T0" fmla="*/ 0 w 332"/>
                  <a:gd name="T1" fmla="*/ 0 h 958"/>
                  <a:gd name="T2" fmla="*/ 129 w 332"/>
                  <a:gd name="T3" fmla="*/ 0 h 958"/>
                  <a:gd name="T4" fmla="*/ 129 w 332"/>
                  <a:gd name="T5" fmla="*/ 204 h 958"/>
                  <a:gd name="T6" fmla="*/ 332 w 332"/>
                  <a:gd name="T7" fmla="*/ 204 h 958"/>
                  <a:gd name="T8" fmla="*/ 332 w 332"/>
                  <a:gd name="T9" fmla="*/ 286 h 958"/>
                  <a:gd name="T10" fmla="*/ 129 w 332"/>
                  <a:gd name="T11" fmla="*/ 286 h 958"/>
                  <a:gd name="T12" fmla="*/ 129 w 332"/>
                  <a:gd name="T13" fmla="*/ 686 h 958"/>
                  <a:gd name="T14" fmla="*/ 163 w 332"/>
                  <a:gd name="T15" fmla="*/ 840 h 958"/>
                  <a:gd name="T16" fmla="*/ 234 w 332"/>
                  <a:gd name="T17" fmla="*/ 873 h 958"/>
                  <a:gd name="T18" fmla="*/ 289 w 332"/>
                  <a:gd name="T19" fmla="*/ 875 h 958"/>
                  <a:gd name="T20" fmla="*/ 332 w 332"/>
                  <a:gd name="T21" fmla="*/ 875 h 958"/>
                  <a:gd name="T22" fmla="*/ 332 w 332"/>
                  <a:gd name="T23" fmla="*/ 958 h 958"/>
                  <a:gd name="T24" fmla="*/ 262 w 332"/>
                  <a:gd name="T25" fmla="*/ 958 h 958"/>
                  <a:gd name="T26" fmla="*/ 132 w 332"/>
                  <a:gd name="T27" fmla="*/ 945 h 958"/>
                  <a:gd name="T28" fmla="*/ 11 w 332"/>
                  <a:gd name="T29" fmla="*/ 817 h 958"/>
                  <a:gd name="T30" fmla="*/ 0 w 332"/>
                  <a:gd name="T31" fmla="*/ 667 h 958"/>
                  <a:gd name="T32" fmla="*/ 0 w 332"/>
                  <a:gd name="T33" fmla="*/ 0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2" h="958">
                    <a:moveTo>
                      <a:pt x="0" y="0"/>
                    </a:moveTo>
                    <a:cubicBezTo>
                      <a:pt x="129" y="0"/>
                      <a:pt x="129" y="0"/>
                      <a:pt x="129" y="0"/>
                    </a:cubicBezTo>
                    <a:cubicBezTo>
                      <a:pt x="129" y="204"/>
                      <a:pt x="129" y="204"/>
                      <a:pt x="129" y="204"/>
                    </a:cubicBezTo>
                    <a:cubicBezTo>
                      <a:pt x="332" y="204"/>
                      <a:pt x="332" y="204"/>
                      <a:pt x="332" y="204"/>
                    </a:cubicBezTo>
                    <a:cubicBezTo>
                      <a:pt x="332" y="286"/>
                      <a:pt x="332" y="286"/>
                      <a:pt x="332" y="286"/>
                    </a:cubicBezTo>
                    <a:cubicBezTo>
                      <a:pt x="129" y="286"/>
                      <a:pt x="129" y="286"/>
                      <a:pt x="129" y="286"/>
                    </a:cubicBezTo>
                    <a:cubicBezTo>
                      <a:pt x="129" y="686"/>
                      <a:pt x="129" y="686"/>
                      <a:pt x="129" y="686"/>
                    </a:cubicBezTo>
                    <a:cubicBezTo>
                      <a:pt x="129" y="762"/>
                      <a:pt x="140" y="813"/>
                      <a:pt x="163" y="840"/>
                    </a:cubicBezTo>
                    <a:cubicBezTo>
                      <a:pt x="178" y="858"/>
                      <a:pt x="202" y="869"/>
                      <a:pt x="234" y="873"/>
                    </a:cubicBezTo>
                    <a:cubicBezTo>
                      <a:pt x="245" y="875"/>
                      <a:pt x="263" y="875"/>
                      <a:pt x="289" y="875"/>
                    </a:cubicBezTo>
                    <a:cubicBezTo>
                      <a:pt x="332" y="875"/>
                      <a:pt x="332" y="875"/>
                      <a:pt x="332" y="875"/>
                    </a:cubicBezTo>
                    <a:cubicBezTo>
                      <a:pt x="332" y="958"/>
                      <a:pt x="332" y="958"/>
                      <a:pt x="332" y="958"/>
                    </a:cubicBezTo>
                    <a:cubicBezTo>
                      <a:pt x="262" y="958"/>
                      <a:pt x="262" y="958"/>
                      <a:pt x="262" y="958"/>
                    </a:cubicBezTo>
                    <a:cubicBezTo>
                      <a:pt x="207" y="958"/>
                      <a:pt x="163" y="953"/>
                      <a:pt x="132" y="945"/>
                    </a:cubicBezTo>
                    <a:cubicBezTo>
                      <a:pt x="66" y="927"/>
                      <a:pt x="26" y="884"/>
                      <a:pt x="11" y="817"/>
                    </a:cubicBezTo>
                    <a:cubicBezTo>
                      <a:pt x="4" y="781"/>
                      <a:pt x="0" y="731"/>
                      <a:pt x="0" y="667"/>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6" name="Freeform 26"/>
              <p:cNvSpPr>
                <a:spLocks/>
              </p:cNvSpPr>
              <p:nvPr/>
            </p:nvSpPr>
            <p:spPr bwMode="gray">
              <a:xfrm>
                <a:off x="3918" y="2526"/>
                <a:ext cx="114" cy="227"/>
              </a:xfrm>
              <a:custGeom>
                <a:avLst/>
                <a:gdLst>
                  <a:gd name="T0" fmla="*/ 0 w 572"/>
                  <a:gd name="T1" fmla="*/ 1136 h 1136"/>
                  <a:gd name="T2" fmla="*/ 0 w 572"/>
                  <a:gd name="T3" fmla="*/ 0 h 1136"/>
                  <a:gd name="T4" fmla="*/ 129 w 572"/>
                  <a:gd name="T5" fmla="*/ 0 h 1136"/>
                  <a:gd name="T6" fmla="*/ 129 w 572"/>
                  <a:gd name="T7" fmla="*/ 400 h 1136"/>
                  <a:gd name="T8" fmla="*/ 319 w 572"/>
                  <a:gd name="T9" fmla="*/ 361 h 1136"/>
                  <a:gd name="T10" fmla="*/ 549 w 572"/>
                  <a:gd name="T11" fmla="*/ 479 h 1136"/>
                  <a:gd name="T12" fmla="*/ 572 w 572"/>
                  <a:gd name="T13" fmla="*/ 673 h 1136"/>
                  <a:gd name="T14" fmla="*/ 572 w 572"/>
                  <a:gd name="T15" fmla="*/ 1136 h 1136"/>
                  <a:gd name="T16" fmla="*/ 443 w 572"/>
                  <a:gd name="T17" fmla="*/ 1136 h 1136"/>
                  <a:gd name="T18" fmla="*/ 443 w 572"/>
                  <a:gd name="T19" fmla="*/ 653 h 1136"/>
                  <a:gd name="T20" fmla="*/ 420 w 572"/>
                  <a:gd name="T21" fmla="*/ 499 h 1136"/>
                  <a:gd name="T22" fmla="*/ 306 w 572"/>
                  <a:gd name="T23" fmla="*/ 439 h 1136"/>
                  <a:gd name="T24" fmla="*/ 129 w 572"/>
                  <a:gd name="T25" fmla="*/ 485 h 1136"/>
                  <a:gd name="T26" fmla="*/ 129 w 572"/>
                  <a:gd name="T27" fmla="*/ 1136 h 1136"/>
                  <a:gd name="T28" fmla="*/ 0 w 572"/>
                  <a:gd name="T29" fmla="*/ 1136 h 1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2" h="1136">
                    <a:moveTo>
                      <a:pt x="0" y="1136"/>
                    </a:moveTo>
                    <a:cubicBezTo>
                      <a:pt x="0" y="0"/>
                      <a:pt x="0" y="0"/>
                      <a:pt x="0" y="0"/>
                    </a:cubicBezTo>
                    <a:cubicBezTo>
                      <a:pt x="129" y="0"/>
                      <a:pt x="129" y="0"/>
                      <a:pt x="129" y="0"/>
                    </a:cubicBezTo>
                    <a:cubicBezTo>
                      <a:pt x="129" y="400"/>
                      <a:pt x="129" y="400"/>
                      <a:pt x="129" y="400"/>
                    </a:cubicBezTo>
                    <a:cubicBezTo>
                      <a:pt x="196" y="374"/>
                      <a:pt x="259" y="361"/>
                      <a:pt x="319" y="361"/>
                    </a:cubicBezTo>
                    <a:cubicBezTo>
                      <a:pt x="438" y="361"/>
                      <a:pt x="515" y="400"/>
                      <a:pt x="549" y="479"/>
                    </a:cubicBezTo>
                    <a:cubicBezTo>
                      <a:pt x="564" y="515"/>
                      <a:pt x="572" y="579"/>
                      <a:pt x="572" y="673"/>
                    </a:cubicBezTo>
                    <a:cubicBezTo>
                      <a:pt x="572" y="1136"/>
                      <a:pt x="572" y="1136"/>
                      <a:pt x="572" y="1136"/>
                    </a:cubicBezTo>
                    <a:cubicBezTo>
                      <a:pt x="443" y="1136"/>
                      <a:pt x="443" y="1136"/>
                      <a:pt x="443" y="1136"/>
                    </a:cubicBezTo>
                    <a:cubicBezTo>
                      <a:pt x="443" y="653"/>
                      <a:pt x="443" y="653"/>
                      <a:pt x="443" y="653"/>
                    </a:cubicBezTo>
                    <a:cubicBezTo>
                      <a:pt x="443" y="581"/>
                      <a:pt x="436" y="529"/>
                      <a:pt x="420" y="499"/>
                    </a:cubicBezTo>
                    <a:cubicBezTo>
                      <a:pt x="400" y="459"/>
                      <a:pt x="362" y="439"/>
                      <a:pt x="306" y="439"/>
                    </a:cubicBezTo>
                    <a:cubicBezTo>
                      <a:pt x="256" y="439"/>
                      <a:pt x="197" y="454"/>
                      <a:pt x="129" y="485"/>
                    </a:cubicBezTo>
                    <a:cubicBezTo>
                      <a:pt x="129" y="1136"/>
                      <a:pt x="129" y="1136"/>
                      <a:pt x="129" y="1136"/>
                    </a:cubicBezTo>
                    <a:lnTo>
                      <a:pt x="0" y="11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7" name="Freeform 27"/>
              <p:cNvSpPr>
                <a:spLocks/>
              </p:cNvSpPr>
              <p:nvPr/>
            </p:nvSpPr>
            <p:spPr bwMode="gray">
              <a:xfrm>
                <a:off x="4128" y="2602"/>
                <a:ext cx="126" cy="223"/>
              </a:xfrm>
              <a:custGeom>
                <a:avLst/>
                <a:gdLst>
                  <a:gd name="T0" fmla="*/ 56 w 126"/>
                  <a:gd name="T1" fmla="*/ 153 h 223"/>
                  <a:gd name="T2" fmla="*/ 0 w 126"/>
                  <a:gd name="T3" fmla="*/ 0 h 223"/>
                  <a:gd name="T4" fmla="*/ 27 w 126"/>
                  <a:gd name="T5" fmla="*/ 0 h 223"/>
                  <a:gd name="T6" fmla="*/ 67 w 126"/>
                  <a:gd name="T7" fmla="*/ 120 h 223"/>
                  <a:gd name="T8" fmla="*/ 104 w 126"/>
                  <a:gd name="T9" fmla="*/ 0 h 223"/>
                  <a:gd name="T10" fmla="*/ 126 w 126"/>
                  <a:gd name="T11" fmla="*/ 0 h 223"/>
                  <a:gd name="T12" fmla="*/ 51 w 126"/>
                  <a:gd name="T13" fmla="*/ 223 h 223"/>
                  <a:gd name="T14" fmla="*/ 29 w 126"/>
                  <a:gd name="T15" fmla="*/ 223 h 223"/>
                  <a:gd name="T16" fmla="*/ 56 w 126"/>
                  <a:gd name="T17" fmla="*/ 15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223">
                    <a:moveTo>
                      <a:pt x="56" y="153"/>
                    </a:moveTo>
                    <a:lnTo>
                      <a:pt x="0" y="0"/>
                    </a:lnTo>
                    <a:lnTo>
                      <a:pt x="27" y="0"/>
                    </a:lnTo>
                    <a:lnTo>
                      <a:pt x="67" y="120"/>
                    </a:lnTo>
                    <a:lnTo>
                      <a:pt x="104" y="0"/>
                    </a:lnTo>
                    <a:lnTo>
                      <a:pt x="126" y="0"/>
                    </a:lnTo>
                    <a:lnTo>
                      <a:pt x="51" y="223"/>
                    </a:lnTo>
                    <a:lnTo>
                      <a:pt x="29" y="223"/>
                    </a:lnTo>
                    <a:lnTo>
                      <a:pt x="56" y="15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8" name="Freeform 28"/>
              <p:cNvSpPr>
                <a:spLocks noEditPoints="1"/>
              </p:cNvSpPr>
              <p:nvPr/>
            </p:nvSpPr>
            <p:spPr bwMode="gray">
              <a:xfrm>
                <a:off x="4270" y="2598"/>
                <a:ext cx="127" cy="159"/>
              </a:xfrm>
              <a:custGeom>
                <a:avLst/>
                <a:gdLst>
                  <a:gd name="T0" fmla="*/ 318 w 634"/>
                  <a:gd name="T1" fmla="*/ 0 h 795"/>
                  <a:gd name="T2" fmla="*/ 559 w 634"/>
                  <a:gd name="T3" fmla="*/ 107 h 795"/>
                  <a:gd name="T4" fmla="*/ 634 w 634"/>
                  <a:gd name="T5" fmla="*/ 398 h 795"/>
                  <a:gd name="T6" fmla="*/ 559 w 634"/>
                  <a:gd name="T7" fmla="*/ 688 h 795"/>
                  <a:gd name="T8" fmla="*/ 318 w 634"/>
                  <a:gd name="T9" fmla="*/ 795 h 795"/>
                  <a:gd name="T10" fmla="*/ 0 w 634"/>
                  <a:gd name="T11" fmla="*/ 393 h 795"/>
                  <a:gd name="T12" fmla="*/ 76 w 634"/>
                  <a:gd name="T13" fmla="*/ 107 h 795"/>
                  <a:gd name="T14" fmla="*/ 318 w 634"/>
                  <a:gd name="T15" fmla="*/ 0 h 795"/>
                  <a:gd name="T16" fmla="*/ 318 w 634"/>
                  <a:gd name="T17" fmla="*/ 78 h 795"/>
                  <a:gd name="T18" fmla="*/ 167 w 634"/>
                  <a:gd name="T19" fmla="*/ 176 h 795"/>
                  <a:gd name="T20" fmla="*/ 132 w 634"/>
                  <a:gd name="T21" fmla="*/ 394 h 795"/>
                  <a:gd name="T22" fmla="*/ 167 w 634"/>
                  <a:gd name="T23" fmla="*/ 619 h 795"/>
                  <a:gd name="T24" fmla="*/ 318 w 634"/>
                  <a:gd name="T25" fmla="*/ 718 h 795"/>
                  <a:gd name="T26" fmla="*/ 468 w 634"/>
                  <a:gd name="T27" fmla="*/ 619 h 795"/>
                  <a:gd name="T28" fmla="*/ 503 w 634"/>
                  <a:gd name="T29" fmla="*/ 398 h 795"/>
                  <a:gd name="T30" fmla="*/ 468 w 634"/>
                  <a:gd name="T31" fmla="*/ 176 h 795"/>
                  <a:gd name="T32" fmla="*/ 318 w 634"/>
                  <a:gd name="T33" fmla="*/ 78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4" h="795">
                    <a:moveTo>
                      <a:pt x="318" y="0"/>
                    </a:moveTo>
                    <a:cubicBezTo>
                      <a:pt x="426" y="0"/>
                      <a:pt x="506" y="36"/>
                      <a:pt x="559" y="107"/>
                    </a:cubicBezTo>
                    <a:cubicBezTo>
                      <a:pt x="609" y="176"/>
                      <a:pt x="634" y="273"/>
                      <a:pt x="634" y="398"/>
                    </a:cubicBezTo>
                    <a:cubicBezTo>
                      <a:pt x="634" y="521"/>
                      <a:pt x="609" y="618"/>
                      <a:pt x="559" y="688"/>
                    </a:cubicBezTo>
                    <a:cubicBezTo>
                      <a:pt x="507" y="760"/>
                      <a:pt x="427" y="795"/>
                      <a:pt x="318" y="795"/>
                    </a:cubicBezTo>
                    <a:cubicBezTo>
                      <a:pt x="106" y="795"/>
                      <a:pt x="0" y="661"/>
                      <a:pt x="0" y="393"/>
                    </a:cubicBezTo>
                    <a:cubicBezTo>
                      <a:pt x="0" y="271"/>
                      <a:pt x="26" y="176"/>
                      <a:pt x="76" y="107"/>
                    </a:cubicBezTo>
                    <a:cubicBezTo>
                      <a:pt x="129" y="36"/>
                      <a:pt x="210" y="0"/>
                      <a:pt x="318" y="0"/>
                    </a:cubicBezTo>
                    <a:moveTo>
                      <a:pt x="318" y="78"/>
                    </a:moveTo>
                    <a:cubicBezTo>
                      <a:pt x="245" y="78"/>
                      <a:pt x="194" y="110"/>
                      <a:pt x="167" y="176"/>
                    </a:cubicBezTo>
                    <a:cubicBezTo>
                      <a:pt x="144" y="230"/>
                      <a:pt x="132" y="303"/>
                      <a:pt x="132" y="394"/>
                    </a:cubicBezTo>
                    <a:cubicBezTo>
                      <a:pt x="132" y="490"/>
                      <a:pt x="144" y="565"/>
                      <a:pt x="167" y="619"/>
                    </a:cubicBezTo>
                    <a:cubicBezTo>
                      <a:pt x="194" y="685"/>
                      <a:pt x="245" y="718"/>
                      <a:pt x="318" y="718"/>
                    </a:cubicBezTo>
                    <a:cubicBezTo>
                      <a:pt x="391" y="718"/>
                      <a:pt x="441" y="685"/>
                      <a:pt x="468" y="619"/>
                    </a:cubicBezTo>
                    <a:cubicBezTo>
                      <a:pt x="491" y="565"/>
                      <a:pt x="503" y="491"/>
                      <a:pt x="503" y="398"/>
                    </a:cubicBezTo>
                    <a:cubicBezTo>
                      <a:pt x="503" y="302"/>
                      <a:pt x="491" y="228"/>
                      <a:pt x="468" y="176"/>
                    </a:cubicBezTo>
                    <a:cubicBezTo>
                      <a:pt x="440" y="110"/>
                      <a:pt x="390" y="78"/>
                      <a:pt x="318" y="7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29" name="Freeform 29"/>
              <p:cNvSpPr>
                <a:spLocks/>
              </p:cNvSpPr>
              <p:nvPr/>
            </p:nvSpPr>
            <p:spPr bwMode="gray">
              <a:xfrm>
                <a:off x="4433" y="2602"/>
                <a:ext cx="110" cy="155"/>
              </a:xfrm>
              <a:custGeom>
                <a:avLst/>
                <a:gdLst>
                  <a:gd name="T0" fmla="*/ 0 w 550"/>
                  <a:gd name="T1" fmla="*/ 0 h 774"/>
                  <a:gd name="T2" fmla="*/ 129 w 550"/>
                  <a:gd name="T3" fmla="*/ 0 h 774"/>
                  <a:gd name="T4" fmla="*/ 129 w 550"/>
                  <a:gd name="T5" fmla="*/ 465 h 774"/>
                  <a:gd name="T6" fmla="*/ 152 w 550"/>
                  <a:gd name="T7" fmla="*/ 636 h 774"/>
                  <a:gd name="T8" fmla="*/ 206 w 550"/>
                  <a:gd name="T9" fmla="*/ 685 h 774"/>
                  <a:gd name="T10" fmla="*/ 289 w 550"/>
                  <a:gd name="T11" fmla="*/ 697 h 774"/>
                  <a:gd name="T12" fmla="*/ 422 w 550"/>
                  <a:gd name="T13" fmla="*/ 677 h 774"/>
                  <a:gd name="T14" fmla="*/ 422 w 550"/>
                  <a:gd name="T15" fmla="*/ 0 h 774"/>
                  <a:gd name="T16" fmla="*/ 550 w 550"/>
                  <a:gd name="T17" fmla="*/ 0 h 774"/>
                  <a:gd name="T18" fmla="*/ 550 w 550"/>
                  <a:gd name="T19" fmla="*/ 742 h 774"/>
                  <a:gd name="T20" fmla="*/ 281 w 550"/>
                  <a:gd name="T21" fmla="*/ 774 h 774"/>
                  <a:gd name="T22" fmla="*/ 90 w 550"/>
                  <a:gd name="T23" fmla="*/ 734 h 774"/>
                  <a:gd name="T24" fmla="*/ 7 w 550"/>
                  <a:gd name="T25" fmla="*/ 593 h 774"/>
                  <a:gd name="T26" fmla="*/ 0 w 550"/>
                  <a:gd name="T27" fmla="*/ 475 h 774"/>
                  <a:gd name="T28" fmla="*/ 0 w 550"/>
                  <a:gd name="T29" fmla="*/ 0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50" h="774">
                    <a:moveTo>
                      <a:pt x="0" y="0"/>
                    </a:moveTo>
                    <a:cubicBezTo>
                      <a:pt x="129" y="0"/>
                      <a:pt x="129" y="0"/>
                      <a:pt x="129" y="0"/>
                    </a:cubicBezTo>
                    <a:cubicBezTo>
                      <a:pt x="129" y="465"/>
                      <a:pt x="129" y="465"/>
                      <a:pt x="129" y="465"/>
                    </a:cubicBezTo>
                    <a:cubicBezTo>
                      <a:pt x="129" y="550"/>
                      <a:pt x="137" y="608"/>
                      <a:pt x="152" y="636"/>
                    </a:cubicBezTo>
                    <a:cubicBezTo>
                      <a:pt x="165" y="660"/>
                      <a:pt x="183" y="676"/>
                      <a:pt x="206" y="685"/>
                    </a:cubicBezTo>
                    <a:cubicBezTo>
                      <a:pt x="225" y="693"/>
                      <a:pt x="253" y="697"/>
                      <a:pt x="289" y="697"/>
                    </a:cubicBezTo>
                    <a:cubicBezTo>
                      <a:pt x="331" y="697"/>
                      <a:pt x="375" y="690"/>
                      <a:pt x="422" y="677"/>
                    </a:cubicBezTo>
                    <a:cubicBezTo>
                      <a:pt x="422" y="0"/>
                      <a:pt x="422" y="0"/>
                      <a:pt x="422" y="0"/>
                    </a:cubicBezTo>
                    <a:cubicBezTo>
                      <a:pt x="550" y="0"/>
                      <a:pt x="550" y="0"/>
                      <a:pt x="550" y="0"/>
                    </a:cubicBezTo>
                    <a:cubicBezTo>
                      <a:pt x="550" y="742"/>
                      <a:pt x="550" y="742"/>
                      <a:pt x="550" y="742"/>
                    </a:cubicBezTo>
                    <a:cubicBezTo>
                      <a:pt x="455" y="763"/>
                      <a:pt x="365" y="774"/>
                      <a:pt x="281" y="774"/>
                    </a:cubicBezTo>
                    <a:cubicBezTo>
                      <a:pt x="196" y="774"/>
                      <a:pt x="132" y="761"/>
                      <a:pt x="90" y="734"/>
                    </a:cubicBezTo>
                    <a:cubicBezTo>
                      <a:pt x="43" y="704"/>
                      <a:pt x="15" y="657"/>
                      <a:pt x="7" y="593"/>
                    </a:cubicBezTo>
                    <a:cubicBezTo>
                      <a:pt x="2" y="563"/>
                      <a:pt x="0" y="523"/>
                      <a:pt x="0" y="475"/>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0" name="Freeform 30"/>
              <p:cNvSpPr>
                <a:spLocks/>
              </p:cNvSpPr>
              <p:nvPr/>
            </p:nvSpPr>
            <p:spPr bwMode="gray">
              <a:xfrm>
                <a:off x="2479" y="1143"/>
                <a:ext cx="496" cy="383"/>
              </a:xfrm>
              <a:custGeom>
                <a:avLst/>
                <a:gdLst>
                  <a:gd name="T0" fmla="*/ 1006 w 2477"/>
                  <a:gd name="T1" fmla="*/ 801 h 1913"/>
                  <a:gd name="T2" fmla="*/ 627 w 2477"/>
                  <a:gd name="T3" fmla="*/ 673 h 1913"/>
                  <a:gd name="T4" fmla="*/ 1 w 2477"/>
                  <a:gd name="T5" fmla="*/ 1294 h 1913"/>
                  <a:gd name="T6" fmla="*/ 627 w 2477"/>
                  <a:gd name="T7" fmla="*/ 1912 h 1913"/>
                  <a:gd name="T8" fmla="*/ 1103 w 2477"/>
                  <a:gd name="T9" fmla="*/ 1696 h 1913"/>
                  <a:gd name="T10" fmla="*/ 1103 w 2477"/>
                  <a:gd name="T11" fmla="*/ 1355 h 1913"/>
                  <a:gd name="T12" fmla="*/ 807 w 2477"/>
                  <a:gd name="T13" fmla="*/ 1643 h 1913"/>
                  <a:gd name="T14" fmla="*/ 627 w 2477"/>
                  <a:gd name="T15" fmla="*/ 1681 h 1913"/>
                  <a:gd name="T16" fmla="*/ 235 w 2477"/>
                  <a:gd name="T17" fmla="*/ 1294 h 1913"/>
                  <a:gd name="T18" fmla="*/ 627 w 2477"/>
                  <a:gd name="T19" fmla="*/ 905 h 1913"/>
                  <a:gd name="T20" fmla="*/ 902 w 2477"/>
                  <a:gd name="T21" fmla="*/ 1019 h 1913"/>
                  <a:gd name="T22" fmla="*/ 1145 w 2477"/>
                  <a:gd name="T23" fmla="*/ 1298 h 1913"/>
                  <a:gd name="T24" fmla="*/ 1708 w 2477"/>
                  <a:gd name="T25" fmla="*/ 1544 h 1913"/>
                  <a:gd name="T26" fmla="*/ 2477 w 2477"/>
                  <a:gd name="T27" fmla="*/ 777 h 1913"/>
                  <a:gd name="T28" fmla="*/ 1708 w 2477"/>
                  <a:gd name="T29" fmla="*/ 0 h 1913"/>
                  <a:gd name="T30" fmla="*/ 1103 w 2477"/>
                  <a:gd name="T31" fmla="*/ 309 h 1913"/>
                  <a:gd name="T32" fmla="*/ 1103 w 2477"/>
                  <a:gd name="T33" fmla="*/ 771 h 1913"/>
                  <a:gd name="T34" fmla="*/ 1708 w 2477"/>
                  <a:gd name="T35" fmla="*/ 244 h 1913"/>
                  <a:gd name="T36" fmla="*/ 2236 w 2477"/>
                  <a:gd name="T37" fmla="*/ 777 h 1913"/>
                  <a:gd name="T38" fmla="*/ 1708 w 2477"/>
                  <a:gd name="T39" fmla="*/ 1305 h 1913"/>
                  <a:gd name="T40" fmla="*/ 1365 w 2477"/>
                  <a:gd name="T41" fmla="*/ 1179 h 1913"/>
                  <a:gd name="T42" fmla="*/ 1006 w 2477"/>
                  <a:gd name="T43" fmla="*/ 801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77" h="1913">
                    <a:moveTo>
                      <a:pt x="1006" y="801"/>
                    </a:moveTo>
                    <a:cubicBezTo>
                      <a:pt x="916" y="722"/>
                      <a:pt x="771" y="674"/>
                      <a:pt x="627" y="673"/>
                    </a:cubicBezTo>
                    <a:cubicBezTo>
                      <a:pt x="283" y="672"/>
                      <a:pt x="2" y="944"/>
                      <a:pt x="1" y="1294"/>
                    </a:cubicBezTo>
                    <a:cubicBezTo>
                      <a:pt x="0" y="1638"/>
                      <a:pt x="283" y="1911"/>
                      <a:pt x="627" y="1912"/>
                    </a:cubicBezTo>
                    <a:cubicBezTo>
                      <a:pt x="820" y="1913"/>
                      <a:pt x="988" y="1834"/>
                      <a:pt x="1103" y="1696"/>
                    </a:cubicBezTo>
                    <a:cubicBezTo>
                      <a:pt x="1103" y="1355"/>
                      <a:pt x="1103" y="1355"/>
                      <a:pt x="1103" y="1355"/>
                    </a:cubicBezTo>
                    <a:cubicBezTo>
                      <a:pt x="1042" y="1461"/>
                      <a:pt x="918" y="1597"/>
                      <a:pt x="807" y="1643"/>
                    </a:cubicBezTo>
                    <a:cubicBezTo>
                      <a:pt x="751" y="1666"/>
                      <a:pt x="694" y="1681"/>
                      <a:pt x="627" y="1681"/>
                    </a:cubicBezTo>
                    <a:cubicBezTo>
                      <a:pt x="412" y="1681"/>
                      <a:pt x="235" y="1514"/>
                      <a:pt x="235" y="1294"/>
                    </a:cubicBezTo>
                    <a:cubicBezTo>
                      <a:pt x="235" y="1091"/>
                      <a:pt x="398" y="904"/>
                      <a:pt x="627" y="905"/>
                    </a:cubicBezTo>
                    <a:cubicBezTo>
                      <a:pt x="734" y="905"/>
                      <a:pt x="831" y="949"/>
                      <a:pt x="902" y="1019"/>
                    </a:cubicBezTo>
                    <a:cubicBezTo>
                      <a:pt x="976" y="1090"/>
                      <a:pt x="1090" y="1239"/>
                      <a:pt x="1145" y="1298"/>
                    </a:cubicBezTo>
                    <a:cubicBezTo>
                      <a:pt x="1285" y="1449"/>
                      <a:pt x="1486" y="1543"/>
                      <a:pt x="1708" y="1544"/>
                    </a:cubicBezTo>
                    <a:cubicBezTo>
                      <a:pt x="2132" y="1545"/>
                      <a:pt x="2477" y="1201"/>
                      <a:pt x="2477" y="777"/>
                    </a:cubicBezTo>
                    <a:cubicBezTo>
                      <a:pt x="2477" y="353"/>
                      <a:pt x="2132" y="0"/>
                      <a:pt x="1708" y="0"/>
                    </a:cubicBezTo>
                    <a:cubicBezTo>
                      <a:pt x="1461" y="0"/>
                      <a:pt x="1244" y="129"/>
                      <a:pt x="1103" y="309"/>
                    </a:cubicBezTo>
                    <a:cubicBezTo>
                      <a:pt x="1103" y="771"/>
                      <a:pt x="1103" y="771"/>
                      <a:pt x="1103" y="771"/>
                    </a:cubicBezTo>
                    <a:cubicBezTo>
                      <a:pt x="1210" y="478"/>
                      <a:pt x="1404" y="244"/>
                      <a:pt x="1708" y="244"/>
                    </a:cubicBezTo>
                    <a:cubicBezTo>
                      <a:pt x="2000" y="244"/>
                      <a:pt x="2237" y="485"/>
                      <a:pt x="2236" y="777"/>
                    </a:cubicBezTo>
                    <a:cubicBezTo>
                      <a:pt x="2235" y="1069"/>
                      <a:pt x="2000" y="1305"/>
                      <a:pt x="1708" y="1305"/>
                    </a:cubicBezTo>
                    <a:cubicBezTo>
                      <a:pt x="1578" y="1304"/>
                      <a:pt x="1457" y="1257"/>
                      <a:pt x="1365" y="1179"/>
                    </a:cubicBezTo>
                    <a:cubicBezTo>
                      <a:pt x="1251" y="1090"/>
                      <a:pt x="1124" y="901"/>
                      <a:pt x="1006" y="801"/>
                    </a:cubicBezTo>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1" name="Freeform 31"/>
              <p:cNvSpPr>
                <a:spLocks/>
              </p:cNvSpPr>
              <p:nvPr/>
            </p:nvSpPr>
            <p:spPr bwMode="gray">
              <a:xfrm>
                <a:off x="1671" y="1560"/>
                <a:ext cx="340" cy="556"/>
              </a:xfrm>
              <a:custGeom>
                <a:avLst/>
                <a:gdLst>
                  <a:gd name="T0" fmla="*/ 0 w 1700"/>
                  <a:gd name="T1" fmla="*/ 0 h 2777"/>
                  <a:gd name="T2" fmla="*/ 1700 w 1700"/>
                  <a:gd name="T3" fmla="*/ 0 h 2777"/>
                  <a:gd name="T4" fmla="*/ 1700 w 1700"/>
                  <a:gd name="T5" fmla="*/ 473 h 2777"/>
                  <a:gd name="T6" fmla="*/ 1429 w 1700"/>
                  <a:gd name="T7" fmla="*/ 286 h 2777"/>
                  <a:gd name="T8" fmla="*/ 642 w 1700"/>
                  <a:gd name="T9" fmla="*/ 286 h 2777"/>
                  <a:gd name="T10" fmla="*/ 642 w 1700"/>
                  <a:gd name="T11" fmla="*/ 1104 h 2777"/>
                  <a:gd name="T12" fmla="*/ 1495 w 1700"/>
                  <a:gd name="T13" fmla="*/ 1104 h 2777"/>
                  <a:gd name="T14" fmla="*/ 1495 w 1700"/>
                  <a:gd name="T15" fmla="*/ 1537 h 2777"/>
                  <a:gd name="T16" fmla="*/ 1262 w 1700"/>
                  <a:gd name="T17" fmla="*/ 1398 h 2777"/>
                  <a:gd name="T18" fmla="*/ 642 w 1700"/>
                  <a:gd name="T19" fmla="*/ 1398 h 2777"/>
                  <a:gd name="T20" fmla="*/ 642 w 1700"/>
                  <a:gd name="T21" fmla="*/ 2515 h 2777"/>
                  <a:gd name="T22" fmla="*/ 820 w 1700"/>
                  <a:gd name="T23" fmla="*/ 2777 h 2777"/>
                  <a:gd name="T24" fmla="*/ 11 w 1700"/>
                  <a:gd name="T25" fmla="*/ 2777 h 2777"/>
                  <a:gd name="T26" fmla="*/ 181 w 1700"/>
                  <a:gd name="T27" fmla="*/ 2515 h 2777"/>
                  <a:gd name="T28" fmla="*/ 181 w 1700"/>
                  <a:gd name="T29" fmla="*/ 291 h 2777"/>
                  <a:gd name="T30" fmla="*/ 0 w 1700"/>
                  <a:gd name="T31" fmla="*/ 0 h 2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00" h="2777">
                    <a:moveTo>
                      <a:pt x="0" y="0"/>
                    </a:moveTo>
                    <a:cubicBezTo>
                      <a:pt x="1700" y="0"/>
                      <a:pt x="1700" y="0"/>
                      <a:pt x="1700" y="0"/>
                    </a:cubicBezTo>
                    <a:cubicBezTo>
                      <a:pt x="1700" y="473"/>
                      <a:pt x="1700" y="473"/>
                      <a:pt x="1700" y="473"/>
                    </a:cubicBezTo>
                    <a:cubicBezTo>
                      <a:pt x="1700" y="473"/>
                      <a:pt x="1613" y="287"/>
                      <a:pt x="1429" y="286"/>
                    </a:cubicBezTo>
                    <a:cubicBezTo>
                      <a:pt x="642" y="286"/>
                      <a:pt x="642" y="286"/>
                      <a:pt x="642" y="286"/>
                    </a:cubicBezTo>
                    <a:cubicBezTo>
                      <a:pt x="642" y="1104"/>
                      <a:pt x="642" y="1104"/>
                      <a:pt x="642" y="1104"/>
                    </a:cubicBezTo>
                    <a:cubicBezTo>
                      <a:pt x="1495" y="1104"/>
                      <a:pt x="1495" y="1104"/>
                      <a:pt x="1495" y="1104"/>
                    </a:cubicBezTo>
                    <a:cubicBezTo>
                      <a:pt x="1495" y="1537"/>
                      <a:pt x="1495" y="1537"/>
                      <a:pt x="1495" y="1537"/>
                    </a:cubicBezTo>
                    <a:cubicBezTo>
                      <a:pt x="1495" y="1537"/>
                      <a:pt x="1468" y="1399"/>
                      <a:pt x="1262" y="1398"/>
                    </a:cubicBezTo>
                    <a:cubicBezTo>
                      <a:pt x="642" y="1398"/>
                      <a:pt x="642" y="1398"/>
                      <a:pt x="642" y="1398"/>
                    </a:cubicBezTo>
                    <a:cubicBezTo>
                      <a:pt x="642" y="2515"/>
                      <a:pt x="642" y="2515"/>
                      <a:pt x="642" y="2515"/>
                    </a:cubicBezTo>
                    <a:cubicBezTo>
                      <a:pt x="642" y="2679"/>
                      <a:pt x="820" y="2777"/>
                      <a:pt x="820" y="2777"/>
                    </a:cubicBezTo>
                    <a:cubicBezTo>
                      <a:pt x="11" y="2777"/>
                      <a:pt x="11" y="2777"/>
                      <a:pt x="11" y="2777"/>
                    </a:cubicBezTo>
                    <a:cubicBezTo>
                      <a:pt x="11" y="2777"/>
                      <a:pt x="181" y="2691"/>
                      <a:pt x="181" y="2515"/>
                    </a:cubicBezTo>
                    <a:cubicBezTo>
                      <a:pt x="181" y="291"/>
                      <a:pt x="181" y="291"/>
                      <a:pt x="181" y="291"/>
                    </a:cubicBezTo>
                    <a:cubicBezTo>
                      <a:pt x="181" y="104"/>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2" name="Freeform 32"/>
              <p:cNvSpPr>
                <a:spLocks/>
              </p:cNvSpPr>
              <p:nvPr/>
            </p:nvSpPr>
            <p:spPr bwMode="gray">
              <a:xfrm>
                <a:off x="2475" y="1560"/>
                <a:ext cx="224" cy="775"/>
              </a:xfrm>
              <a:custGeom>
                <a:avLst/>
                <a:gdLst>
                  <a:gd name="T0" fmla="*/ 257 w 1123"/>
                  <a:gd name="T1" fmla="*/ 0 h 3872"/>
                  <a:gd name="T2" fmla="*/ 1123 w 1123"/>
                  <a:gd name="T3" fmla="*/ 0 h 3872"/>
                  <a:gd name="T4" fmla="*/ 929 w 1123"/>
                  <a:gd name="T5" fmla="*/ 242 h 3872"/>
                  <a:gd name="T6" fmla="*/ 929 w 1123"/>
                  <a:gd name="T7" fmla="*/ 2847 h 3872"/>
                  <a:gd name="T8" fmla="*/ 0 w 1123"/>
                  <a:gd name="T9" fmla="*/ 3869 h 3872"/>
                  <a:gd name="T10" fmla="*/ 443 w 1123"/>
                  <a:gd name="T11" fmla="*/ 2847 h 3872"/>
                  <a:gd name="T12" fmla="*/ 443 w 1123"/>
                  <a:gd name="T13" fmla="*/ 242 h 3872"/>
                  <a:gd name="T14" fmla="*/ 257 w 1123"/>
                  <a:gd name="T15" fmla="*/ 0 h 38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3872">
                    <a:moveTo>
                      <a:pt x="257" y="0"/>
                    </a:moveTo>
                    <a:cubicBezTo>
                      <a:pt x="1123" y="0"/>
                      <a:pt x="1123" y="0"/>
                      <a:pt x="1123" y="0"/>
                    </a:cubicBezTo>
                    <a:cubicBezTo>
                      <a:pt x="1123" y="0"/>
                      <a:pt x="929" y="92"/>
                      <a:pt x="929" y="242"/>
                    </a:cubicBezTo>
                    <a:cubicBezTo>
                      <a:pt x="929" y="2847"/>
                      <a:pt x="929" y="2847"/>
                      <a:pt x="929" y="2847"/>
                    </a:cubicBezTo>
                    <a:cubicBezTo>
                      <a:pt x="929" y="3727"/>
                      <a:pt x="46" y="3872"/>
                      <a:pt x="0" y="3869"/>
                    </a:cubicBezTo>
                    <a:cubicBezTo>
                      <a:pt x="75" y="3821"/>
                      <a:pt x="442" y="3508"/>
                      <a:pt x="443" y="2847"/>
                    </a:cubicBezTo>
                    <a:cubicBezTo>
                      <a:pt x="443" y="242"/>
                      <a:pt x="443" y="242"/>
                      <a:pt x="443" y="242"/>
                    </a:cubicBezTo>
                    <a:cubicBezTo>
                      <a:pt x="444" y="100"/>
                      <a:pt x="257" y="0"/>
                      <a:pt x="257"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3" name="Freeform 33"/>
              <p:cNvSpPr>
                <a:spLocks/>
              </p:cNvSpPr>
              <p:nvPr/>
            </p:nvSpPr>
            <p:spPr bwMode="gray">
              <a:xfrm>
                <a:off x="2723" y="1560"/>
                <a:ext cx="174" cy="556"/>
              </a:xfrm>
              <a:custGeom>
                <a:avLst/>
                <a:gdLst>
                  <a:gd name="T0" fmla="*/ 0 w 868"/>
                  <a:gd name="T1" fmla="*/ 0 h 2778"/>
                  <a:gd name="T2" fmla="*/ 868 w 868"/>
                  <a:gd name="T3" fmla="*/ 0 h 2778"/>
                  <a:gd name="T4" fmla="*/ 675 w 868"/>
                  <a:gd name="T5" fmla="*/ 245 h 2778"/>
                  <a:gd name="T6" fmla="*/ 675 w 868"/>
                  <a:gd name="T7" fmla="*/ 2514 h 2778"/>
                  <a:gd name="T8" fmla="*/ 868 w 868"/>
                  <a:gd name="T9" fmla="*/ 2778 h 2778"/>
                  <a:gd name="T10" fmla="*/ 0 w 868"/>
                  <a:gd name="T11" fmla="*/ 2778 h 2778"/>
                  <a:gd name="T12" fmla="*/ 193 w 868"/>
                  <a:gd name="T13" fmla="*/ 2514 h 2778"/>
                  <a:gd name="T14" fmla="*/ 193 w 868"/>
                  <a:gd name="T15" fmla="*/ 245 h 2778"/>
                  <a:gd name="T16" fmla="*/ 0 w 868"/>
                  <a:gd name="T17" fmla="*/ 0 h 2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8" h="2778">
                    <a:moveTo>
                      <a:pt x="0" y="0"/>
                    </a:moveTo>
                    <a:cubicBezTo>
                      <a:pt x="868" y="0"/>
                      <a:pt x="868" y="0"/>
                      <a:pt x="868" y="0"/>
                    </a:cubicBezTo>
                    <a:cubicBezTo>
                      <a:pt x="868" y="0"/>
                      <a:pt x="675" y="92"/>
                      <a:pt x="675" y="245"/>
                    </a:cubicBezTo>
                    <a:cubicBezTo>
                      <a:pt x="675" y="2514"/>
                      <a:pt x="675" y="2514"/>
                      <a:pt x="675" y="2514"/>
                    </a:cubicBezTo>
                    <a:cubicBezTo>
                      <a:pt x="675" y="2677"/>
                      <a:pt x="868" y="2778"/>
                      <a:pt x="868" y="2778"/>
                    </a:cubicBezTo>
                    <a:cubicBezTo>
                      <a:pt x="0" y="2778"/>
                      <a:pt x="0" y="2778"/>
                      <a:pt x="0" y="2778"/>
                    </a:cubicBezTo>
                    <a:cubicBezTo>
                      <a:pt x="0" y="2778"/>
                      <a:pt x="193" y="2677"/>
                      <a:pt x="193" y="2514"/>
                    </a:cubicBezTo>
                    <a:cubicBezTo>
                      <a:pt x="193" y="245"/>
                      <a:pt x="193" y="245"/>
                      <a:pt x="193" y="245"/>
                    </a:cubicBezTo>
                    <a:cubicBezTo>
                      <a:pt x="193" y="92"/>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4" name="Freeform 34"/>
              <p:cNvSpPr>
                <a:spLocks/>
              </p:cNvSpPr>
              <p:nvPr/>
            </p:nvSpPr>
            <p:spPr bwMode="gray">
              <a:xfrm>
                <a:off x="2898" y="1560"/>
                <a:ext cx="416" cy="556"/>
              </a:xfrm>
              <a:custGeom>
                <a:avLst/>
                <a:gdLst>
                  <a:gd name="T0" fmla="*/ 170 w 2079"/>
                  <a:gd name="T1" fmla="*/ 0 h 2777"/>
                  <a:gd name="T2" fmla="*/ 2079 w 2079"/>
                  <a:gd name="T3" fmla="*/ 0 h 2777"/>
                  <a:gd name="T4" fmla="*/ 1917 w 2079"/>
                  <a:gd name="T5" fmla="*/ 505 h 2777"/>
                  <a:gd name="T6" fmla="*/ 1684 w 2079"/>
                  <a:gd name="T7" fmla="*/ 293 h 2777"/>
                  <a:gd name="T8" fmla="*/ 1288 w 2079"/>
                  <a:gd name="T9" fmla="*/ 293 h 2777"/>
                  <a:gd name="T10" fmla="*/ 1288 w 2079"/>
                  <a:gd name="T11" fmla="*/ 2515 h 2777"/>
                  <a:gd name="T12" fmla="*/ 1474 w 2079"/>
                  <a:gd name="T13" fmla="*/ 2777 h 2777"/>
                  <a:gd name="T14" fmla="*/ 624 w 2079"/>
                  <a:gd name="T15" fmla="*/ 2777 h 2777"/>
                  <a:gd name="T16" fmla="*/ 808 w 2079"/>
                  <a:gd name="T17" fmla="*/ 2515 h 2777"/>
                  <a:gd name="T18" fmla="*/ 808 w 2079"/>
                  <a:gd name="T19" fmla="*/ 293 h 2777"/>
                  <a:gd name="T20" fmla="*/ 330 w 2079"/>
                  <a:gd name="T21" fmla="*/ 293 h 2777"/>
                  <a:gd name="T22" fmla="*/ 0 w 2079"/>
                  <a:gd name="T23" fmla="*/ 547 h 2777"/>
                  <a:gd name="T24" fmla="*/ 170 w 2079"/>
                  <a:gd name="T25" fmla="*/ 0 h 2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9" h="2777">
                    <a:moveTo>
                      <a:pt x="170" y="0"/>
                    </a:moveTo>
                    <a:cubicBezTo>
                      <a:pt x="2079" y="0"/>
                      <a:pt x="2079" y="0"/>
                      <a:pt x="2079" y="0"/>
                    </a:cubicBezTo>
                    <a:cubicBezTo>
                      <a:pt x="1917" y="505"/>
                      <a:pt x="1917" y="505"/>
                      <a:pt x="1917" y="505"/>
                    </a:cubicBezTo>
                    <a:cubicBezTo>
                      <a:pt x="1917" y="505"/>
                      <a:pt x="1869" y="293"/>
                      <a:pt x="1684" y="293"/>
                    </a:cubicBezTo>
                    <a:cubicBezTo>
                      <a:pt x="1288" y="293"/>
                      <a:pt x="1288" y="293"/>
                      <a:pt x="1288" y="293"/>
                    </a:cubicBezTo>
                    <a:cubicBezTo>
                      <a:pt x="1288" y="2515"/>
                      <a:pt x="1288" y="2515"/>
                      <a:pt x="1288" y="2515"/>
                    </a:cubicBezTo>
                    <a:cubicBezTo>
                      <a:pt x="1288" y="2656"/>
                      <a:pt x="1474" y="2777"/>
                      <a:pt x="1474" y="2777"/>
                    </a:cubicBezTo>
                    <a:cubicBezTo>
                      <a:pt x="624" y="2777"/>
                      <a:pt x="624" y="2777"/>
                      <a:pt x="624" y="2777"/>
                    </a:cubicBezTo>
                    <a:cubicBezTo>
                      <a:pt x="624" y="2777"/>
                      <a:pt x="809" y="2668"/>
                      <a:pt x="808" y="2515"/>
                    </a:cubicBezTo>
                    <a:cubicBezTo>
                      <a:pt x="808" y="293"/>
                      <a:pt x="808" y="293"/>
                      <a:pt x="808" y="293"/>
                    </a:cubicBezTo>
                    <a:cubicBezTo>
                      <a:pt x="330" y="293"/>
                      <a:pt x="330" y="293"/>
                      <a:pt x="330" y="293"/>
                    </a:cubicBezTo>
                    <a:cubicBezTo>
                      <a:pt x="195" y="293"/>
                      <a:pt x="0" y="547"/>
                      <a:pt x="0" y="547"/>
                    </a:cubicBezTo>
                    <a:lnTo>
                      <a:pt x="170"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5" name="Freeform 35"/>
              <p:cNvSpPr>
                <a:spLocks/>
              </p:cNvSpPr>
              <p:nvPr/>
            </p:nvSpPr>
            <p:spPr bwMode="gray">
              <a:xfrm>
                <a:off x="3654" y="1560"/>
                <a:ext cx="465" cy="564"/>
              </a:xfrm>
              <a:custGeom>
                <a:avLst/>
                <a:gdLst>
                  <a:gd name="T0" fmla="*/ 1488 w 2324"/>
                  <a:gd name="T1" fmla="*/ 0 h 2820"/>
                  <a:gd name="T2" fmla="*/ 2324 w 2324"/>
                  <a:gd name="T3" fmla="*/ 0 h 2820"/>
                  <a:gd name="T4" fmla="*/ 2145 w 2324"/>
                  <a:gd name="T5" fmla="*/ 244 h 2820"/>
                  <a:gd name="T6" fmla="*/ 2145 w 2324"/>
                  <a:gd name="T7" fmla="*/ 1926 h 2820"/>
                  <a:gd name="T8" fmla="*/ 1185 w 2324"/>
                  <a:gd name="T9" fmla="*/ 2820 h 2820"/>
                  <a:gd name="T10" fmla="*/ 185 w 2324"/>
                  <a:gd name="T11" fmla="*/ 1926 h 2820"/>
                  <a:gd name="T12" fmla="*/ 185 w 2324"/>
                  <a:gd name="T13" fmla="*/ 244 h 2820"/>
                  <a:gd name="T14" fmla="*/ 0 w 2324"/>
                  <a:gd name="T15" fmla="*/ 0 h 2820"/>
                  <a:gd name="T16" fmla="*/ 861 w 2324"/>
                  <a:gd name="T17" fmla="*/ 0 h 2820"/>
                  <a:gd name="T18" fmla="*/ 669 w 2324"/>
                  <a:gd name="T19" fmla="*/ 244 h 2820"/>
                  <a:gd name="T20" fmla="*/ 669 w 2324"/>
                  <a:gd name="T21" fmla="*/ 1926 h 2820"/>
                  <a:gd name="T22" fmla="*/ 1185 w 2324"/>
                  <a:gd name="T23" fmla="*/ 2519 h 2820"/>
                  <a:gd name="T24" fmla="*/ 1677 w 2324"/>
                  <a:gd name="T25" fmla="*/ 1926 h 2820"/>
                  <a:gd name="T26" fmla="*/ 1677 w 2324"/>
                  <a:gd name="T27" fmla="*/ 244 h 2820"/>
                  <a:gd name="T28" fmla="*/ 1488 w 2324"/>
                  <a:gd name="T29" fmla="*/ 0 h 2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24" h="2820">
                    <a:moveTo>
                      <a:pt x="1488" y="0"/>
                    </a:moveTo>
                    <a:cubicBezTo>
                      <a:pt x="2324" y="0"/>
                      <a:pt x="2324" y="0"/>
                      <a:pt x="2324" y="0"/>
                    </a:cubicBezTo>
                    <a:cubicBezTo>
                      <a:pt x="2324" y="0"/>
                      <a:pt x="2145" y="94"/>
                      <a:pt x="2145" y="244"/>
                    </a:cubicBezTo>
                    <a:cubicBezTo>
                      <a:pt x="2145" y="1926"/>
                      <a:pt x="2145" y="1926"/>
                      <a:pt x="2145" y="1926"/>
                    </a:cubicBezTo>
                    <a:cubicBezTo>
                      <a:pt x="2144" y="2610"/>
                      <a:pt x="1578" y="2820"/>
                      <a:pt x="1185" y="2820"/>
                    </a:cubicBezTo>
                    <a:cubicBezTo>
                      <a:pt x="795" y="2820"/>
                      <a:pt x="184" y="2607"/>
                      <a:pt x="185" y="1926"/>
                    </a:cubicBezTo>
                    <a:cubicBezTo>
                      <a:pt x="185" y="244"/>
                      <a:pt x="185" y="244"/>
                      <a:pt x="185" y="244"/>
                    </a:cubicBezTo>
                    <a:cubicBezTo>
                      <a:pt x="185" y="94"/>
                      <a:pt x="0" y="0"/>
                      <a:pt x="0" y="0"/>
                    </a:cubicBezTo>
                    <a:cubicBezTo>
                      <a:pt x="861" y="0"/>
                      <a:pt x="861" y="0"/>
                      <a:pt x="861" y="0"/>
                    </a:cubicBezTo>
                    <a:cubicBezTo>
                      <a:pt x="861" y="0"/>
                      <a:pt x="669" y="92"/>
                      <a:pt x="669" y="244"/>
                    </a:cubicBezTo>
                    <a:cubicBezTo>
                      <a:pt x="669" y="1926"/>
                      <a:pt x="669" y="1926"/>
                      <a:pt x="669" y="1926"/>
                    </a:cubicBezTo>
                    <a:cubicBezTo>
                      <a:pt x="669" y="2285"/>
                      <a:pt x="907" y="2519"/>
                      <a:pt x="1185" y="2519"/>
                    </a:cubicBezTo>
                    <a:cubicBezTo>
                      <a:pt x="1464" y="2519"/>
                      <a:pt x="1676" y="2275"/>
                      <a:pt x="1677" y="1926"/>
                    </a:cubicBezTo>
                    <a:cubicBezTo>
                      <a:pt x="1677" y="244"/>
                      <a:pt x="1677" y="244"/>
                      <a:pt x="1677" y="244"/>
                    </a:cubicBezTo>
                    <a:cubicBezTo>
                      <a:pt x="1677" y="94"/>
                      <a:pt x="1488" y="0"/>
                      <a:pt x="1488"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6" name="Freeform 36"/>
              <p:cNvSpPr>
                <a:spLocks/>
              </p:cNvSpPr>
              <p:nvPr/>
            </p:nvSpPr>
            <p:spPr bwMode="gray">
              <a:xfrm>
                <a:off x="2027" y="1560"/>
                <a:ext cx="469" cy="566"/>
              </a:xfrm>
              <a:custGeom>
                <a:avLst/>
                <a:gdLst>
                  <a:gd name="T0" fmla="*/ 1495 w 2347"/>
                  <a:gd name="T1" fmla="*/ 0 h 2827"/>
                  <a:gd name="T2" fmla="*/ 2347 w 2347"/>
                  <a:gd name="T3" fmla="*/ 0 h 2827"/>
                  <a:gd name="T4" fmla="*/ 2166 w 2347"/>
                  <a:gd name="T5" fmla="*/ 247 h 2827"/>
                  <a:gd name="T6" fmla="*/ 2166 w 2347"/>
                  <a:gd name="T7" fmla="*/ 1925 h 2827"/>
                  <a:gd name="T8" fmla="*/ 1176 w 2347"/>
                  <a:gd name="T9" fmla="*/ 2827 h 2827"/>
                  <a:gd name="T10" fmla="*/ 175 w 2347"/>
                  <a:gd name="T11" fmla="*/ 1925 h 2827"/>
                  <a:gd name="T12" fmla="*/ 174 w 2347"/>
                  <a:gd name="T13" fmla="*/ 247 h 2827"/>
                  <a:gd name="T14" fmla="*/ 0 w 2347"/>
                  <a:gd name="T15" fmla="*/ 0 h 2827"/>
                  <a:gd name="T16" fmla="*/ 860 w 2347"/>
                  <a:gd name="T17" fmla="*/ 0 h 2827"/>
                  <a:gd name="T18" fmla="*/ 661 w 2347"/>
                  <a:gd name="T19" fmla="*/ 247 h 2827"/>
                  <a:gd name="T20" fmla="*/ 660 w 2347"/>
                  <a:gd name="T21" fmla="*/ 1925 h 2827"/>
                  <a:gd name="T22" fmla="*/ 1176 w 2347"/>
                  <a:gd name="T23" fmla="*/ 2527 h 2827"/>
                  <a:gd name="T24" fmla="*/ 1678 w 2347"/>
                  <a:gd name="T25" fmla="*/ 1925 h 2827"/>
                  <a:gd name="T26" fmla="*/ 1679 w 2347"/>
                  <a:gd name="T27" fmla="*/ 247 h 2827"/>
                  <a:gd name="T28" fmla="*/ 1495 w 2347"/>
                  <a:gd name="T29" fmla="*/ 0 h 2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47" h="2827">
                    <a:moveTo>
                      <a:pt x="1495" y="0"/>
                    </a:moveTo>
                    <a:cubicBezTo>
                      <a:pt x="2347" y="0"/>
                      <a:pt x="2347" y="0"/>
                      <a:pt x="2347" y="0"/>
                    </a:cubicBezTo>
                    <a:cubicBezTo>
                      <a:pt x="2347" y="0"/>
                      <a:pt x="2166" y="98"/>
                      <a:pt x="2166" y="247"/>
                    </a:cubicBezTo>
                    <a:cubicBezTo>
                      <a:pt x="2166" y="248"/>
                      <a:pt x="2166" y="1925"/>
                      <a:pt x="2166" y="1925"/>
                    </a:cubicBezTo>
                    <a:cubicBezTo>
                      <a:pt x="2166" y="2611"/>
                      <a:pt x="1573" y="2827"/>
                      <a:pt x="1176" y="2827"/>
                    </a:cubicBezTo>
                    <a:cubicBezTo>
                      <a:pt x="786" y="2827"/>
                      <a:pt x="175" y="2608"/>
                      <a:pt x="175" y="1925"/>
                    </a:cubicBezTo>
                    <a:cubicBezTo>
                      <a:pt x="174" y="247"/>
                      <a:pt x="174" y="247"/>
                      <a:pt x="174" y="247"/>
                    </a:cubicBezTo>
                    <a:cubicBezTo>
                      <a:pt x="174" y="97"/>
                      <a:pt x="0" y="0"/>
                      <a:pt x="0" y="0"/>
                    </a:cubicBezTo>
                    <a:cubicBezTo>
                      <a:pt x="860" y="0"/>
                      <a:pt x="860" y="0"/>
                      <a:pt x="860" y="0"/>
                    </a:cubicBezTo>
                    <a:cubicBezTo>
                      <a:pt x="860" y="0"/>
                      <a:pt x="661" y="98"/>
                      <a:pt x="661" y="247"/>
                    </a:cubicBezTo>
                    <a:cubicBezTo>
                      <a:pt x="660" y="1925"/>
                      <a:pt x="660" y="1925"/>
                      <a:pt x="660" y="1925"/>
                    </a:cubicBezTo>
                    <a:cubicBezTo>
                      <a:pt x="660" y="2280"/>
                      <a:pt x="897" y="2525"/>
                      <a:pt x="1176" y="2527"/>
                    </a:cubicBezTo>
                    <a:cubicBezTo>
                      <a:pt x="1454" y="2528"/>
                      <a:pt x="1678" y="2277"/>
                      <a:pt x="1678" y="1925"/>
                    </a:cubicBezTo>
                    <a:cubicBezTo>
                      <a:pt x="1679" y="247"/>
                      <a:pt x="1679" y="247"/>
                      <a:pt x="1679" y="247"/>
                    </a:cubicBezTo>
                    <a:cubicBezTo>
                      <a:pt x="1679" y="97"/>
                      <a:pt x="1495" y="0"/>
                      <a:pt x="1495"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37" name="Freeform 37"/>
              <p:cNvSpPr>
                <a:spLocks/>
              </p:cNvSpPr>
              <p:nvPr/>
            </p:nvSpPr>
            <p:spPr bwMode="gray">
              <a:xfrm>
                <a:off x="3295" y="1549"/>
                <a:ext cx="358" cy="577"/>
              </a:xfrm>
              <a:custGeom>
                <a:avLst/>
                <a:gdLst>
                  <a:gd name="T0" fmla="*/ 1537 w 1788"/>
                  <a:gd name="T1" fmla="*/ 501 h 2885"/>
                  <a:gd name="T2" fmla="*/ 1067 w 1788"/>
                  <a:gd name="T3" fmla="*/ 289 h 2885"/>
                  <a:gd name="T4" fmla="*/ 528 w 1788"/>
                  <a:gd name="T5" fmla="*/ 709 h 2885"/>
                  <a:gd name="T6" fmla="*/ 1042 w 1788"/>
                  <a:gd name="T7" fmla="*/ 1230 h 2885"/>
                  <a:gd name="T8" fmla="*/ 1786 w 1788"/>
                  <a:gd name="T9" fmla="*/ 2067 h 2885"/>
                  <a:gd name="T10" fmla="*/ 681 w 1788"/>
                  <a:gd name="T11" fmla="*/ 2885 h 2885"/>
                  <a:gd name="T12" fmla="*/ 162 w 1788"/>
                  <a:gd name="T13" fmla="*/ 2813 h 2885"/>
                  <a:gd name="T14" fmla="*/ 0 w 1788"/>
                  <a:gd name="T15" fmla="*/ 2280 h 2885"/>
                  <a:gd name="T16" fmla="*/ 689 w 1788"/>
                  <a:gd name="T17" fmla="*/ 2582 h 2885"/>
                  <a:gd name="T18" fmla="*/ 1311 w 1788"/>
                  <a:gd name="T19" fmla="*/ 2126 h 2885"/>
                  <a:gd name="T20" fmla="*/ 48 w 1788"/>
                  <a:gd name="T21" fmla="*/ 765 h 2885"/>
                  <a:gd name="T22" fmla="*/ 1019 w 1788"/>
                  <a:gd name="T23" fmla="*/ 0 h 2885"/>
                  <a:gd name="T24" fmla="*/ 1537 w 1788"/>
                  <a:gd name="T25" fmla="*/ 72 h 2885"/>
                  <a:gd name="T26" fmla="*/ 1537 w 1788"/>
                  <a:gd name="T27" fmla="*/ 501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88" h="2885">
                    <a:moveTo>
                      <a:pt x="1537" y="501"/>
                    </a:moveTo>
                    <a:cubicBezTo>
                      <a:pt x="1537" y="501"/>
                      <a:pt x="1416" y="290"/>
                      <a:pt x="1067" y="289"/>
                    </a:cubicBezTo>
                    <a:cubicBezTo>
                      <a:pt x="718" y="288"/>
                      <a:pt x="529" y="471"/>
                      <a:pt x="528" y="709"/>
                    </a:cubicBezTo>
                    <a:cubicBezTo>
                      <a:pt x="527" y="978"/>
                      <a:pt x="729" y="1079"/>
                      <a:pt x="1042" y="1230"/>
                    </a:cubicBezTo>
                    <a:cubicBezTo>
                      <a:pt x="1340" y="1373"/>
                      <a:pt x="1788" y="1570"/>
                      <a:pt x="1786" y="2067"/>
                    </a:cubicBezTo>
                    <a:cubicBezTo>
                      <a:pt x="1785" y="2513"/>
                      <a:pt x="1390" y="2885"/>
                      <a:pt x="681" y="2885"/>
                    </a:cubicBezTo>
                    <a:cubicBezTo>
                      <a:pt x="463" y="2884"/>
                      <a:pt x="162" y="2813"/>
                      <a:pt x="162" y="2813"/>
                    </a:cubicBezTo>
                    <a:cubicBezTo>
                      <a:pt x="0" y="2280"/>
                      <a:pt x="0" y="2280"/>
                      <a:pt x="0" y="2280"/>
                    </a:cubicBezTo>
                    <a:cubicBezTo>
                      <a:pt x="150" y="2426"/>
                      <a:pt x="416" y="2582"/>
                      <a:pt x="689" y="2582"/>
                    </a:cubicBezTo>
                    <a:cubicBezTo>
                      <a:pt x="973" y="2582"/>
                      <a:pt x="1311" y="2407"/>
                      <a:pt x="1311" y="2126"/>
                    </a:cubicBezTo>
                    <a:cubicBezTo>
                      <a:pt x="1311" y="1583"/>
                      <a:pt x="48" y="1674"/>
                      <a:pt x="48" y="765"/>
                    </a:cubicBezTo>
                    <a:cubicBezTo>
                      <a:pt x="48" y="453"/>
                      <a:pt x="266" y="0"/>
                      <a:pt x="1019" y="0"/>
                    </a:cubicBezTo>
                    <a:cubicBezTo>
                      <a:pt x="1264" y="0"/>
                      <a:pt x="1537" y="72"/>
                      <a:pt x="1537" y="72"/>
                    </a:cubicBezTo>
                    <a:lnTo>
                      <a:pt x="1537" y="501"/>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grpSp>
      </p:grpSp>
    </p:spTree>
    <p:extLst>
      <p:ext uri="{BB962C8B-B14F-4D97-AF65-F5344CB8AC3E}">
        <p14:creationId xmlns:p14="http://schemas.microsoft.com/office/powerpoint/2010/main" val="3976197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pic>
        <p:nvPicPr>
          <p:cNvPr id="646175" name="Picture 31" descr="ContentGray20_L150"/>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gray">
          <a:xfrm>
            <a:off x="0" y="0"/>
            <a:ext cx="9144000" cy="1073150"/>
          </a:xfrm>
          <a:prstGeom prst="rect">
            <a:avLst/>
          </a:prstGeom>
          <a:noFill/>
          <a:extLst>
            <a:ext uri="{909E8E84-426E-40DD-AFC4-6F175D3DCCD1}">
              <a14:hiddenFill xmlns:a14="http://schemas.microsoft.com/office/drawing/2010/main">
                <a:solidFill>
                  <a:srgbClr val="FFFFFF"/>
                </a:solidFill>
              </a14:hiddenFill>
            </a:ext>
          </a:extLst>
        </p:spPr>
      </p:pic>
      <p:sp>
        <p:nvSpPr>
          <p:cNvPr id="646148" name="Line 4"/>
          <p:cNvSpPr>
            <a:spLocks noChangeShapeType="1"/>
          </p:cNvSpPr>
          <p:nvPr userDrawn="1"/>
        </p:nvSpPr>
        <p:spPr bwMode="gray">
          <a:xfrm>
            <a:off x="0" y="6632575"/>
            <a:ext cx="9144000" cy="0"/>
          </a:xfrm>
          <a:prstGeom prst="line">
            <a:avLst/>
          </a:prstGeom>
          <a:noFill/>
          <a:ln w="12700">
            <a:solidFill>
              <a:srgbClr val="87867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ja-JP" altLang="en-US"/>
          </a:p>
        </p:txBody>
      </p:sp>
      <p:sp>
        <p:nvSpPr>
          <p:cNvPr id="646151" name="Rectangle 7"/>
          <p:cNvSpPr>
            <a:spLocks noGrp="1" noChangeArrowheads="1"/>
          </p:cNvSpPr>
          <p:nvPr>
            <p:ph type="title"/>
          </p:nvPr>
        </p:nvSpPr>
        <p:spPr bwMode="gray">
          <a:xfrm>
            <a:off x="169863" y="-1588"/>
            <a:ext cx="7858125" cy="693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rgbClr val="C0C0C0">
                      <a:alpha val="50000"/>
                    </a:srgbClr>
                  </a:outerShdw>
                </a:effectLst>
              </a14:hiddenEffects>
            </a:ext>
          </a:extLst>
        </p:spPr>
        <p:txBody>
          <a:bodyPr vert="horz" wrap="square" lIns="0" tIns="0" rIns="0" bIns="0" numCol="1" anchor="ctr" anchorCtr="0" compatLnSpc="1">
            <a:prstTxWarp prst="textNoShape">
              <a:avLst/>
            </a:prstTxWarp>
          </a:bodyPr>
          <a:lstStyle/>
          <a:p>
            <a:pPr lvl="0"/>
            <a:r>
              <a:rPr lang="ja-JP" altLang="en-US"/>
              <a:t>マスタ タイトルの書式設定</a:t>
            </a:r>
          </a:p>
        </p:txBody>
      </p:sp>
      <p:sp>
        <p:nvSpPr>
          <p:cNvPr id="646152" name="Rectangle 8"/>
          <p:cNvSpPr>
            <a:spLocks noGrp="1" noChangeArrowheads="1"/>
          </p:cNvSpPr>
          <p:nvPr>
            <p:ph type="body" idx="1"/>
          </p:nvPr>
        </p:nvSpPr>
        <p:spPr bwMode="gray">
          <a:xfrm>
            <a:off x="168275" y="869950"/>
            <a:ext cx="8786813" cy="5592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ja-JP" altLang="en-US" dirty="0"/>
              <a:t>マスタテキスト</a:t>
            </a:r>
            <a:r>
              <a:rPr lang="en-US" altLang="ja-JP" dirty="0"/>
              <a:t>24</a:t>
            </a:r>
            <a:r>
              <a:rPr lang="ja-JP" altLang="en-US" dirty="0" err="1"/>
              <a:t>ｐ</a:t>
            </a:r>
            <a:r>
              <a:rPr lang="ja-JP" altLang="en-US" dirty="0"/>
              <a:t>ああああああああああああああああああああああああああああああああああああああああああああああああああ</a:t>
            </a:r>
          </a:p>
          <a:p>
            <a:pPr lvl="1"/>
            <a:r>
              <a:rPr lang="ja-JP" altLang="en-US" dirty="0"/>
              <a:t>マスタテキスト</a:t>
            </a:r>
            <a:r>
              <a:rPr lang="en-US" altLang="ja-JP" dirty="0"/>
              <a:t>20</a:t>
            </a:r>
            <a:r>
              <a:rPr lang="ja-JP" altLang="en-US" dirty="0" err="1"/>
              <a:t>ｐ</a:t>
            </a:r>
            <a:r>
              <a:rPr lang="ja-JP" altLang="en-US" dirty="0"/>
              <a:t>ああああああああああああああああああああああああああああああああああああああああああああ</a:t>
            </a:r>
          </a:p>
          <a:p>
            <a:pPr lvl="2"/>
            <a:r>
              <a:rPr lang="ja-JP" altLang="en-US" dirty="0"/>
              <a:t>マスタテキスト</a:t>
            </a:r>
            <a:r>
              <a:rPr lang="en-US" altLang="ja-JP" dirty="0"/>
              <a:t>18</a:t>
            </a:r>
            <a:r>
              <a:rPr lang="ja-JP" altLang="en-US" dirty="0" err="1"/>
              <a:t>ｐ</a:t>
            </a:r>
            <a:r>
              <a:rPr lang="ja-JP" altLang="en-US" dirty="0"/>
              <a:t>ああああああああああああああああああああああああああああああああああああああああああああああ</a:t>
            </a:r>
          </a:p>
          <a:p>
            <a:pPr lvl="3"/>
            <a:r>
              <a:rPr lang="ja-JP" altLang="en-US" dirty="0"/>
              <a:t>マスタテキスト</a:t>
            </a:r>
            <a:r>
              <a:rPr lang="en-US" altLang="ja-JP" dirty="0"/>
              <a:t>16</a:t>
            </a:r>
            <a:r>
              <a:rPr lang="ja-JP" altLang="en-US" dirty="0" err="1"/>
              <a:t>ｐ</a:t>
            </a:r>
            <a:r>
              <a:rPr lang="ja-JP" altLang="en-US" dirty="0"/>
              <a:t>あああああああああああああああああああああああああああああああああああああああああああああああ</a:t>
            </a:r>
          </a:p>
        </p:txBody>
      </p:sp>
      <p:grpSp>
        <p:nvGrpSpPr>
          <p:cNvPr id="646163" name="Group 19"/>
          <p:cNvGrpSpPr>
            <a:grpSpLocks noChangeAspect="1"/>
          </p:cNvGrpSpPr>
          <p:nvPr userDrawn="1"/>
        </p:nvGrpSpPr>
        <p:grpSpPr bwMode="gray">
          <a:xfrm>
            <a:off x="7888288" y="79375"/>
            <a:ext cx="1176337" cy="657225"/>
            <a:chOff x="4969" y="50"/>
            <a:chExt cx="741" cy="414"/>
          </a:xfrm>
        </p:grpSpPr>
        <p:sp>
          <p:nvSpPr>
            <p:cNvPr id="646162" name="AutoShape 18"/>
            <p:cNvSpPr>
              <a:spLocks noChangeAspect="1" noChangeArrowheads="1" noTextEdit="1"/>
            </p:cNvSpPr>
            <p:nvPr userDrawn="1"/>
          </p:nvSpPr>
          <p:spPr bwMode="gray">
            <a:xfrm>
              <a:off x="4969" y="50"/>
              <a:ext cx="741" cy="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ja-JP" altLang="en-US"/>
            </a:p>
          </p:txBody>
        </p:sp>
        <p:sp>
          <p:nvSpPr>
            <p:cNvPr id="646164" name="Freeform 20"/>
            <p:cNvSpPr>
              <a:spLocks/>
            </p:cNvSpPr>
            <p:nvPr userDrawn="1"/>
          </p:nvSpPr>
          <p:spPr bwMode="gray">
            <a:xfrm>
              <a:off x="5334" y="121"/>
              <a:ext cx="94" cy="72"/>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65" name="Freeform 21"/>
            <p:cNvSpPr>
              <a:spLocks/>
            </p:cNvSpPr>
            <p:nvPr userDrawn="1"/>
          </p:nvSpPr>
          <p:spPr bwMode="gray">
            <a:xfrm>
              <a:off x="5180" y="200"/>
              <a:ext cx="65" cy="106"/>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66" name="Freeform 22"/>
            <p:cNvSpPr>
              <a:spLocks/>
            </p:cNvSpPr>
            <p:nvPr userDrawn="1"/>
          </p:nvSpPr>
          <p:spPr bwMode="gray">
            <a:xfrm>
              <a:off x="5333" y="200"/>
              <a:ext cx="43" cy="148"/>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67" name="Freeform 23"/>
            <p:cNvSpPr>
              <a:spLocks/>
            </p:cNvSpPr>
            <p:nvPr userDrawn="1"/>
          </p:nvSpPr>
          <p:spPr bwMode="gray">
            <a:xfrm>
              <a:off x="5380" y="200"/>
              <a:ext cx="33" cy="106"/>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68" name="Freeform 24"/>
            <p:cNvSpPr>
              <a:spLocks/>
            </p:cNvSpPr>
            <p:nvPr userDrawn="1"/>
          </p:nvSpPr>
          <p:spPr bwMode="gray">
            <a:xfrm>
              <a:off x="5414" y="200"/>
              <a:ext cx="79" cy="106"/>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69" name="Freeform 25"/>
            <p:cNvSpPr>
              <a:spLocks/>
            </p:cNvSpPr>
            <p:nvPr userDrawn="1"/>
          </p:nvSpPr>
          <p:spPr bwMode="gray">
            <a:xfrm>
              <a:off x="5558" y="200"/>
              <a:ext cx="88" cy="107"/>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70" name="Freeform 26"/>
            <p:cNvSpPr>
              <a:spLocks/>
            </p:cNvSpPr>
            <p:nvPr userDrawn="1"/>
          </p:nvSpPr>
          <p:spPr bwMode="gray">
            <a:xfrm>
              <a:off x="5248" y="200"/>
              <a:ext cx="89" cy="108"/>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sp>
          <p:nvSpPr>
            <p:cNvPr id="646171" name="Freeform 27"/>
            <p:cNvSpPr>
              <a:spLocks/>
            </p:cNvSpPr>
            <p:nvPr userDrawn="1"/>
          </p:nvSpPr>
          <p:spPr bwMode="gray">
            <a:xfrm>
              <a:off x="5489" y="198"/>
              <a:ext cx="69" cy="110"/>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a:p>
          </p:txBody>
        </p:sp>
      </p:grpSp>
      <p:sp>
        <p:nvSpPr>
          <p:cNvPr id="646173" name="Rectangle 29"/>
          <p:cNvSpPr>
            <a:spLocks noGrp="1" noChangeArrowheads="1"/>
          </p:cNvSpPr>
          <p:nvPr>
            <p:ph type="sldNum" sz="quarter" idx="4"/>
          </p:nvPr>
        </p:nvSpPr>
        <p:spPr bwMode="gray">
          <a:xfrm>
            <a:off x="4300538" y="6653213"/>
            <a:ext cx="539750"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fontAlgn="base">
              <a:defRPr kumimoji="0" sz="800">
                <a:solidFill>
                  <a:schemeClr val="tx1"/>
                </a:solidFill>
                <a:latin typeface="+mn-lt"/>
              </a:defRPr>
            </a:lvl1pPr>
          </a:lstStyle>
          <a:p>
            <a:fld id="{E5C4FF1C-8F5E-4BC8-BCAF-207649A9C157}" type="slidenum">
              <a:rPr lang="de-DE" altLang="ja-JP"/>
              <a:pPr/>
              <a:t>‹#›</a:t>
            </a:fld>
            <a:endParaRPr lang="de-DE" altLang="ja-JP"/>
          </a:p>
        </p:txBody>
      </p:sp>
      <p:sp>
        <p:nvSpPr>
          <p:cNvPr id="646174" name="Rectangle 30"/>
          <p:cNvSpPr>
            <a:spLocks noGrp="1" noChangeArrowheads="1"/>
          </p:cNvSpPr>
          <p:nvPr>
            <p:ph type="ftr" sz="quarter" idx="3"/>
          </p:nvPr>
        </p:nvSpPr>
        <p:spPr bwMode="gray">
          <a:xfrm>
            <a:off x="4935538" y="6653213"/>
            <a:ext cx="4022725"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lgn="r" fontAlgn="base">
              <a:defRPr kumimoji="0" sz="800">
                <a:solidFill>
                  <a:schemeClr val="tx1"/>
                </a:solidFill>
                <a:latin typeface="+mn-lt"/>
              </a:defRPr>
            </a:lvl1pPr>
          </a:lstStyle>
          <a:p>
            <a:r>
              <a:rPr lang="de-DE" altLang="ja-JP"/>
              <a:t>Copyright 2018 FUJITSU LIMITED</a:t>
            </a:r>
          </a:p>
        </p:txBody>
      </p:sp>
    </p:spTree>
  </p:cSld>
  <p:clrMap bg1="lt1" tx1="dk1" bg2="lt2" tx2="dk2" accent1="accent1" accent2="accent2" accent3="accent3" accent4="accent4" accent5="accent5" accent6="accent6" hlink="hlink" folHlink="folHlink"/>
  <p:sldLayoutIdLst>
    <p:sldLayoutId id="2147483653" r:id="rId1"/>
    <p:sldLayoutId id="2147483661" r:id="rId2"/>
    <p:sldLayoutId id="2147483654" r:id="rId3"/>
    <p:sldLayoutId id="2147483656" r:id="rId4"/>
    <p:sldLayoutId id="2147483658" r:id="rId5"/>
    <p:sldLayoutId id="2147483659" r:id="rId6"/>
    <p:sldLayoutId id="2147483660" r:id="rId7"/>
  </p:sldLayoutIdLst>
  <p:hf sldNum="0" hdr="0" dt="0"/>
  <p:txStyles>
    <p:titleStyle>
      <a:lvl1pPr algn="l" rtl="0" fontAlgn="base">
        <a:spcBef>
          <a:spcPct val="0"/>
        </a:spcBef>
        <a:spcAft>
          <a:spcPct val="0"/>
        </a:spcAft>
        <a:tabLst>
          <a:tab pos="3676650" algn="l"/>
        </a:tabLst>
        <a:defRPr kumimoji="1" sz="3200">
          <a:solidFill>
            <a:schemeClr val="tx2"/>
          </a:solidFill>
          <a:latin typeface="+mj-lt"/>
          <a:ea typeface="+mj-ea"/>
          <a:cs typeface="+mj-cs"/>
        </a:defRPr>
      </a:lvl1pPr>
      <a:lvl2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2pPr>
      <a:lvl3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3pPr>
      <a:lvl4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4pPr>
      <a:lvl5pPr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5pPr>
      <a:lvl6pPr marL="4572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6pPr>
      <a:lvl7pPr marL="9144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7pPr>
      <a:lvl8pPr marL="13716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8pPr>
      <a:lvl9pPr marL="1828800" algn="l" rtl="0" fontAlgn="base">
        <a:spcBef>
          <a:spcPct val="0"/>
        </a:spcBef>
        <a:spcAft>
          <a:spcPct val="0"/>
        </a:spcAft>
        <a:tabLst>
          <a:tab pos="3676650" algn="l"/>
        </a:tabLst>
        <a:defRPr kumimoji="1" sz="3200">
          <a:solidFill>
            <a:schemeClr val="tx2"/>
          </a:solidFill>
          <a:latin typeface="Arial" charset="0"/>
          <a:ea typeface="ＭＳ Ｐゴシック" pitchFamily="50" charset="-128"/>
        </a:defRPr>
      </a:lvl9pPr>
    </p:titleStyle>
    <p:bodyStyle>
      <a:lvl1pPr marL="290513" indent="-290513" algn="l" defTabSz="457200" rtl="0" fontAlgn="base">
        <a:lnSpc>
          <a:spcPct val="95000"/>
        </a:lnSpc>
        <a:spcBef>
          <a:spcPct val="20000"/>
        </a:spcBef>
        <a:spcAft>
          <a:spcPct val="10000"/>
        </a:spcAft>
        <a:buClr>
          <a:srgbClr val="A30B1A"/>
        </a:buClr>
        <a:buFont typeface="Wingdings" pitchFamily="2" charset="2"/>
        <a:buChar char="n"/>
        <a:defRPr kumimoji="1" sz="2400">
          <a:solidFill>
            <a:srgbClr val="000000"/>
          </a:solidFill>
          <a:latin typeface="+mn-lt"/>
          <a:ea typeface="+mn-ea"/>
          <a:cs typeface="+mn-cs"/>
        </a:defRPr>
      </a:lvl1pPr>
      <a:lvl2pPr marL="581025" indent="-242888" algn="l" defTabSz="457200" rtl="0" fontAlgn="base">
        <a:lnSpc>
          <a:spcPct val="95000"/>
        </a:lnSpc>
        <a:spcBef>
          <a:spcPct val="20000"/>
        </a:spcBef>
        <a:spcAft>
          <a:spcPct val="10000"/>
        </a:spcAft>
        <a:buClr>
          <a:srgbClr val="87867E"/>
        </a:buClr>
        <a:buFont typeface="Wingdings" pitchFamily="2" charset="2"/>
        <a:buChar char="n"/>
        <a:defRPr kumimoji="1" sz="2000">
          <a:solidFill>
            <a:srgbClr val="000000"/>
          </a:solidFill>
          <a:latin typeface="+mn-lt"/>
          <a:ea typeface="+mn-ea"/>
          <a:cs typeface="+mn-cs"/>
        </a:defRPr>
      </a:lvl2pPr>
      <a:lvl3pPr marL="795338" indent="-138113" algn="l" defTabSz="457200" rtl="0" fontAlgn="base">
        <a:lnSpc>
          <a:spcPct val="95000"/>
        </a:lnSpc>
        <a:spcBef>
          <a:spcPct val="20000"/>
        </a:spcBef>
        <a:spcAft>
          <a:spcPct val="10000"/>
        </a:spcAft>
        <a:buClr>
          <a:srgbClr val="87867E"/>
        </a:buClr>
        <a:buSzPct val="100000"/>
        <a:buChar char="•"/>
        <a:defRPr kumimoji="1">
          <a:solidFill>
            <a:srgbClr val="000000"/>
          </a:solidFill>
          <a:latin typeface="+mn-lt"/>
          <a:ea typeface="+mn-ea"/>
          <a:cs typeface="+mn-cs"/>
        </a:defRPr>
      </a:lvl3pPr>
      <a:lvl4pPr marL="1014413" indent="-134938" algn="l" defTabSz="457200" rtl="0" fontAlgn="base">
        <a:lnSpc>
          <a:spcPct val="95000"/>
        </a:lnSpc>
        <a:spcBef>
          <a:spcPct val="20000"/>
        </a:spcBef>
        <a:spcAft>
          <a:spcPct val="10000"/>
        </a:spcAft>
        <a:buClr>
          <a:srgbClr val="87867E"/>
        </a:buClr>
        <a:buSzPct val="100000"/>
        <a:buChar char="•"/>
        <a:defRPr kumimoji="1" sz="1600">
          <a:solidFill>
            <a:srgbClr val="000000"/>
          </a:solidFill>
          <a:latin typeface="+mn-lt"/>
          <a:ea typeface="+mn-ea"/>
          <a:cs typeface="+mn-cs"/>
        </a:defRPr>
      </a:lvl4pPr>
      <a:lvl5pPr marL="2305050" indent="365125" algn="l" defTabSz="457200" rtl="0" fontAlgn="base">
        <a:spcBef>
          <a:spcPct val="0"/>
        </a:spcBef>
        <a:spcAft>
          <a:spcPct val="0"/>
        </a:spcAft>
        <a:buBlip>
          <a:blip r:embed="rId10"/>
        </a:buBlip>
        <a:defRPr kumimoji="1" sz="2000">
          <a:solidFill>
            <a:srgbClr val="000000"/>
          </a:solidFill>
          <a:latin typeface="+mn-lt"/>
          <a:ea typeface="+mn-ea"/>
          <a:cs typeface="+mn-cs"/>
        </a:defRPr>
      </a:lvl5pPr>
      <a:lvl6pPr marL="2762250" indent="365125" algn="l" defTabSz="457200" rtl="0" fontAlgn="base">
        <a:spcBef>
          <a:spcPct val="0"/>
        </a:spcBef>
        <a:spcAft>
          <a:spcPct val="0"/>
        </a:spcAft>
        <a:buBlip>
          <a:blip r:embed="rId10"/>
        </a:buBlip>
        <a:defRPr kumimoji="1" sz="2000">
          <a:solidFill>
            <a:srgbClr val="000000"/>
          </a:solidFill>
          <a:latin typeface="+mn-lt"/>
          <a:ea typeface="+mn-ea"/>
          <a:cs typeface="+mn-cs"/>
        </a:defRPr>
      </a:lvl6pPr>
      <a:lvl7pPr marL="3219450" indent="365125" algn="l" defTabSz="457200" rtl="0" fontAlgn="base">
        <a:spcBef>
          <a:spcPct val="0"/>
        </a:spcBef>
        <a:spcAft>
          <a:spcPct val="0"/>
        </a:spcAft>
        <a:buBlip>
          <a:blip r:embed="rId10"/>
        </a:buBlip>
        <a:defRPr kumimoji="1" sz="2000">
          <a:solidFill>
            <a:srgbClr val="000000"/>
          </a:solidFill>
          <a:latin typeface="+mn-lt"/>
          <a:ea typeface="+mn-ea"/>
          <a:cs typeface="+mn-cs"/>
        </a:defRPr>
      </a:lvl7pPr>
      <a:lvl8pPr marL="3676650" indent="365125" algn="l" defTabSz="457200" rtl="0" fontAlgn="base">
        <a:spcBef>
          <a:spcPct val="0"/>
        </a:spcBef>
        <a:spcAft>
          <a:spcPct val="0"/>
        </a:spcAft>
        <a:buBlip>
          <a:blip r:embed="rId10"/>
        </a:buBlip>
        <a:defRPr kumimoji="1" sz="2000">
          <a:solidFill>
            <a:srgbClr val="000000"/>
          </a:solidFill>
          <a:latin typeface="+mn-lt"/>
          <a:ea typeface="+mn-ea"/>
          <a:cs typeface="+mn-cs"/>
        </a:defRPr>
      </a:lvl8pPr>
      <a:lvl9pPr marL="4133850" indent="365125" algn="l" defTabSz="457200" rtl="0" fontAlgn="base">
        <a:spcBef>
          <a:spcPct val="0"/>
        </a:spcBef>
        <a:spcAft>
          <a:spcPct val="0"/>
        </a:spcAft>
        <a:buBlip>
          <a:blip r:embed="rId10"/>
        </a:buBlip>
        <a:defRPr kumimoji="1" sz="2000">
          <a:solidFill>
            <a:srgbClr val="000000"/>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HewlettPackard/hpe-nvm" TargetMode="External"/><Relationship Id="rId2" Type="http://schemas.openxmlformats.org/officeDocument/2006/relationships/hyperlink" Target="http://pmem.io/documents/NVDIMM_DSM_Interface-V1.7.pdf"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pmem.io/ndctl/ndctl-monitor.html"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7"/>
          <p:cNvSpPr>
            <a:spLocks noGrp="1" noChangeArrowheads="1"/>
          </p:cNvSpPr>
          <p:nvPr>
            <p:ph type="ftr" sz="quarter" idx="3"/>
          </p:nvPr>
        </p:nvSpPr>
        <p:spPr/>
        <p:txBody>
          <a:bodyPr/>
          <a:lstStyle/>
          <a:p>
            <a:r>
              <a:rPr lang="de-DE" altLang="ja-JP"/>
              <a:t>Copyright 2018 FUJITSU LIMITED</a:t>
            </a:r>
          </a:p>
        </p:txBody>
      </p:sp>
      <p:sp>
        <p:nvSpPr>
          <p:cNvPr id="551938" name="Rectangle 2"/>
          <p:cNvSpPr>
            <a:spLocks noGrp="1" noChangeArrowheads="1"/>
          </p:cNvSpPr>
          <p:nvPr>
            <p:ph type="ctrTitle"/>
          </p:nvPr>
        </p:nvSpPr>
        <p:spPr/>
        <p:txBody>
          <a:bodyPr/>
          <a:lstStyle/>
          <a:p>
            <a:r>
              <a:rPr lang="en-US" altLang="ja-JP" dirty="0"/>
              <a:t>The ideal and reality of NVDIMM RAS</a:t>
            </a:r>
            <a:endParaRPr lang="ja-JP" altLang="en-US" dirty="0"/>
          </a:p>
        </p:txBody>
      </p:sp>
      <p:sp>
        <p:nvSpPr>
          <p:cNvPr id="551939" name="Rectangle 3"/>
          <p:cNvSpPr>
            <a:spLocks noGrp="1" noChangeArrowheads="1"/>
          </p:cNvSpPr>
          <p:nvPr>
            <p:ph type="subTitle" idx="1"/>
            <p:custDataLst>
              <p:tags r:id="rId1"/>
            </p:custDataLst>
          </p:nvPr>
        </p:nvSpPr>
        <p:spPr/>
        <p:txBody>
          <a:bodyPr/>
          <a:lstStyle/>
          <a:p>
            <a:r>
              <a:rPr lang="en-US" altLang="ja-JP" dirty="0"/>
              <a:t>Yasunori Goto / QI Fuli</a:t>
            </a:r>
          </a:p>
          <a:p>
            <a:r>
              <a:rPr lang="en-US" altLang="ja-JP" dirty="0"/>
              <a:t>Linux Development Division</a:t>
            </a:r>
          </a:p>
          <a:p>
            <a:r>
              <a:rPr lang="en-US" altLang="ja-JP" dirty="0"/>
              <a:t>Fujitsu Limited</a:t>
            </a:r>
          </a:p>
        </p:txBody>
      </p:sp>
      <p:sp>
        <p:nvSpPr>
          <p:cNvPr id="2" name="TextBox 1"/>
          <p:cNvSpPr txBox="1"/>
          <p:nvPr/>
        </p:nvSpPr>
        <p:spPr>
          <a:xfrm>
            <a:off x="467544" y="332656"/>
            <a:ext cx="2908167" cy="1015663"/>
          </a:xfrm>
          <a:prstGeom prst="rect">
            <a:avLst/>
          </a:prstGeom>
          <a:noFill/>
        </p:spPr>
        <p:txBody>
          <a:bodyPr wrap="none" rtlCol="0">
            <a:spAutoFit/>
          </a:bodyPr>
          <a:lstStyle/>
          <a:p>
            <a:r>
              <a:rPr kumimoji="1" lang="en-US" altLang="ja-JP" sz="2000" b="1" dirty="0">
                <a:solidFill>
                  <a:schemeClr val="bg1"/>
                </a:solidFill>
                <a:latin typeface="+mj-lt"/>
              </a:rPr>
              <a:t>China</a:t>
            </a:r>
            <a:r>
              <a:rPr kumimoji="1" lang="ja-JP" altLang="en-US" sz="2000" b="1" dirty="0">
                <a:solidFill>
                  <a:schemeClr val="bg1"/>
                </a:solidFill>
                <a:latin typeface="+mj-lt"/>
              </a:rPr>
              <a:t> </a:t>
            </a:r>
            <a:r>
              <a:rPr kumimoji="1" lang="en-US" altLang="ja-JP" sz="2000" b="1" dirty="0">
                <a:solidFill>
                  <a:schemeClr val="bg1"/>
                </a:solidFill>
                <a:latin typeface="+mj-lt"/>
              </a:rPr>
              <a:t>Linux</a:t>
            </a:r>
            <a:r>
              <a:rPr kumimoji="1" lang="ja-JP" altLang="en-US" sz="2000" b="1" dirty="0">
                <a:solidFill>
                  <a:schemeClr val="bg1"/>
                </a:solidFill>
                <a:latin typeface="+mj-lt"/>
              </a:rPr>
              <a:t> </a:t>
            </a:r>
            <a:r>
              <a:rPr kumimoji="1" lang="en-US" altLang="ja-JP" sz="2000" b="1" dirty="0">
                <a:solidFill>
                  <a:schemeClr val="bg1"/>
                </a:solidFill>
                <a:latin typeface="+mj-lt"/>
              </a:rPr>
              <a:t>Kernel</a:t>
            </a:r>
            <a:r>
              <a:rPr kumimoji="1" lang="ja-JP" altLang="en-US" sz="2000" b="1" dirty="0">
                <a:solidFill>
                  <a:schemeClr val="bg1"/>
                </a:solidFill>
                <a:latin typeface="+mj-lt"/>
              </a:rPr>
              <a:t> </a:t>
            </a:r>
            <a:endParaRPr kumimoji="1" lang="en-US" altLang="ja-JP" sz="2000" b="1" dirty="0">
              <a:solidFill>
                <a:schemeClr val="bg1"/>
              </a:solidFill>
              <a:latin typeface="+mj-lt"/>
            </a:endParaRPr>
          </a:p>
          <a:p>
            <a:r>
              <a:rPr kumimoji="1" lang="en-US" altLang="ja-JP" sz="2000" b="1" dirty="0">
                <a:solidFill>
                  <a:schemeClr val="bg1"/>
                </a:solidFill>
                <a:latin typeface="+mj-lt"/>
              </a:rPr>
              <a:t>Developer</a:t>
            </a:r>
            <a:r>
              <a:rPr kumimoji="1" lang="ja-JP" altLang="en-US" sz="2000" b="1" dirty="0">
                <a:solidFill>
                  <a:schemeClr val="bg1"/>
                </a:solidFill>
                <a:latin typeface="+mj-lt"/>
              </a:rPr>
              <a:t> </a:t>
            </a:r>
            <a:r>
              <a:rPr kumimoji="1" lang="en-US" altLang="ja-JP" sz="2000" b="1" dirty="0">
                <a:solidFill>
                  <a:schemeClr val="bg1"/>
                </a:solidFill>
                <a:latin typeface="+mj-lt"/>
              </a:rPr>
              <a:t>Conference</a:t>
            </a:r>
          </a:p>
          <a:p>
            <a:r>
              <a:rPr kumimoji="1" lang="en-US" altLang="ja-JP" sz="2000" b="1" dirty="0">
                <a:solidFill>
                  <a:schemeClr val="bg1"/>
                </a:solidFill>
                <a:latin typeface="+mj-lt"/>
              </a:rPr>
              <a:t>Oct</a:t>
            </a:r>
            <a:r>
              <a:rPr kumimoji="1" lang="ja-JP" altLang="en-US" sz="2000" b="1" dirty="0">
                <a:solidFill>
                  <a:schemeClr val="bg1"/>
                </a:solidFill>
                <a:latin typeface="+mj-lt"/>
              </a:rPr>
              <a:t> </a:t>
            </a:r>
            <a:r>
              <a:rPr kumimoji="1" lang="en-US" altLang="ja-JP" sz="2000" b="1" dirty="0">
                <a:solidFill>
                  <a:schemeClr val="bg1"/>
                </a:solidFill>
                <a:latin typeface="+mj-lt"/>
              </a:rPr>
              <a:t>14,</a:t>
            </a:r>
            <a:r>
              <a:rPr kumimoji="1" lang="ja-JP" altLang="en-US" sz="2000" b="1" dirty="0">
                <a:solidFill>
                  <a:schemeClr val="bg1"/>
                </a:solidFill>
                <a:latin typeface="+mj-lt"/>
              </a:rPr>
              <a:t> </a:t>
            </a:r>
            <a:r>
              <a:rPr kumimoji="1" lang="en-US" altLang="ja-JP" sz="2000" b="1" dirty="0">
                <a:solidFill>
                  <a:schemeClr val="bg1"/>
                </a:solidFill>
                <a:latin typeface="+mj-lt"/>
              </a:rPr>
              <a:t>2018</a:t>
            </a:r>
            <a:endParaRPr kumimoji="1" lang="ja-JP" altLang="en-US" sz="2000" b="1" dirty="0">
              <a:solidFill>
                <a:schemeClr val="bg1"/>
              </a:solidFill>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p>
            <a:r>
              <a:rPr lang="en-US" altLang="ja-JP" dirty="0" err="1">
                <a:solidFill>
                  <a:schemeClr val="tx1"/>
                </a:solidFill>
              </a:rPr>
              <a:t>ndctl</a:t>
            </a:r>
            <a:endParaRPr kumimoji="1" lang="en-US" altLang="ja-JP" dirty="0">
              <a:solidFill>
                <a:schemeClr val="tx1"/>
              </a:solidFill>
            </a:endParaRPr>
          </a:p>
          <a:p>
            <a:pPr lvl="1"/>
            <a:r>
              <a:rPr lang="en-US" altLang="ja-JP" dirty="0">
                <a:solidFill>
                  <a:schemeClr val="tx1"/>
                </a:solidFill>
              </a:rPr>
              <a:t>Many features</a:t>
            </a:r>
          </a:p>
          <a:p>
            <a:pPr lvl="2"/>
            <a:r>
              <a:rPr lang="en-US" altLang="ja-JP" dirty="0">
                <a:solidFill>
                  <a:schemeClr val="tx1"/>
                </a:solidFill>
              </a:rPr>
              <a:t>Create / Manage namespaces </a:t>
            </a:r>
          </a:p>
          <a:p>
            <a:pPr lvl="2"/>
            <a:r>
              <a:rPr lang="en-US" altLang="ja-JP" dirty="0">
                <a:solidFill>
                  <a:schemeClr val="tx1"/>
                </a:solidFill>
              </a:rPr>
              <a:t>Set access mode (storage / Filesystem DAX/ Device DAX)</a:t>
            </a:r>
          </a:p>
          <a:p>
            <a:pPr lvl="2"/>
            <a:r>
              <a:rPr lang="en-US" altLang="ja-JP" dirty="0">
                <a:solidFill>
                  <a:schemeClr val="tx1"/>
                </a:solidFill>
              </a:rPr>
              <a:t>Show status of NVDIMM modules, regions, namespaces</a:t>
            </a:r>
          </a:p>
          <a:p>
            <a:pPr lvl="3"/>
            <a:r>
              <a:rPr lang="en-US" altLang="ja-JP" dirty="0">
                <a:solidFill>
                  <a:schemeClr val="tx1"/>
                </a:solidFill>
              </a:rPr>
              <a:t>Support difference among NVDIMM vendors (NVDIMM-N or 3D-xpoint...)</a:t>
            </a:r>
          </a:p>
          <a:p>
            <a:pPr lvl="2"/>
            <a:r>
              <a:rPr lang="en-US" altLang="ja-JP" dirty="0">
                <a:solidFill>
                  <a:schemeClr val="tx1"/>
                </a:solidFill>
              </a:rPr>
              <a:t>etc..</a:t>
            </a:r>
          </a:p>
          <a:p>
            <a:pPr lvl="1"/>
            <a:r>
              <a:rPr lang="en-US" altLang="ja-JP" dirty="0">
                <a:solidFill>
                  <a:schemeClr val="tx1"/>
                </a:solidFill>
              </a:rPr>
              <a:t>It use ACPI via </a:t>
            </a:r>
            <a:r>
              <a:rPr lang="en-US" altLang="ja-JP" dirty="0" err="1">
                <a:solidFill>
                  <a:schemeClr val="tx1"/>
                </a:solidFill>
              </a:rPr>
              <a:t>sysfs</a:t>
            </a:r>
            <a:r>
              <a:rPr lang="en-US" altLang="ja-JP" dirty="0">
                <a:solidFill>
                  <a:schemeClr val="tx1"/>
                </a:solidFill>
              </a:rPr>
              <a:t> </a:t>
            </a:r>
            <a:br>
              <a:rPr lang="en-US" altLang="ja-JP" dirty="0">
                <a:solidFill>
                  <a:schemeClr val="tx1"/>
                </a:solidFill>
              </a:rPr>
            </a:br>
            <a:r>
              <a:rPr lang="en-US" altLang="ja-JP" dirty="0">
                <a:solidFill>
                  <a:schemeClr val="tx1"/>
                </a:solidFill>
              </a:rPr>
              <a:t>and </a:t>
            </a:r>
            <a:r>
              <a:rPr lang="en-US" altLang="ja-JP" dirty="0" err="1">
                <a:solidFill>
                  <a:schemeClr val="tx1"/>
                </a:solidFill>
              </a:rPr>
              <a:t>acpi</a:t>
            </a:r>
            <a:r>
              <a:rPr lang="en-US" altLang="ja-JP" dirty="0">
                <a:solidFill>
                  <a:schemeClr val="tx1"/>
                </a:solidFill>
              </a:rPr>
              <a:t> driver for</a:t>
            </a:r>
            <a:br>
              <a:rPr lang="en-US" altLang="ja-JP" dirty="0">
                <a:solidFill>
                  <a:schemeClr val="tx1"/>
                </a:solidFill>
              </a:rPr>
            </a:br>
            <a:r>
              <a:rPr lang="en-US" altLang="ja-JP" dirty="0">
                <a:solidFill>
                  <a:schemeClr val="tx1"/>
                </a:solidFill>
              </a:rPr>
              <a:t>NVDIMM (</a:t>
            </a:r>
            <a:r>
              <a:rPr lang="en-US" altLang="ja-JP" dirty="0" err="1">
                <a:solidFill>
                  <a:schemeClr val="tx1"/>
                </a:solidFill>
              </a:rPr>
              <a:t>nfit.ko</a:t>
            </a:r>
            <a:r>
              <a:rPr lang="en-US" altLang="ja-JP" dirty="0">
                <a:solidFill>
                  <a:schemeClr val="tx1"/>
                </a:solidFill>
              </a:rPr>
              <a:t>)</a:t>
            </a:r>
          </a:p>
          <a:p>
            <a:endParaRPr lang="en-US" altLang="ja-JP" dirty="0">
              <a:solidFill>
                <a:schemeClr val="tx1"/>
              </a:solidFill>
            </a:endParaRPr>
          </a:p>
          <a:p>
            <a:r>
              <a:rPr lang="en-US" altLang="ja-JP" dirty="0">
                <a:solidFill>
                  <a:schemeClr val="tx1"/>
                </a:solidFill>
              </a:rPr>
              <a:t>We add some feature</a:t>
            </a:r>
            <a:br>
              <a:rPr lang="en-US" altLang="ja-JP" dirty="0">
                <a:solidFill>
                  <a:schemeClr val="tx1"/>
                </a:solidFill>
              </a:rPr>
            </a:br>
            <a:r>
              <a:rPr lang="en-US" altLang="ja-JP" dirty="0">
                <a:solidFill>
                  <a:schemeClr val="tx1"/>
                </a:solidFill>
              </a:rPr>
              <a:t>in it for RAS</a:t>
            </a:r>
          </a:p>
          <a:p>
            <a:pPr lvl="2"/>
            <a:endParaRPr lang="en-US" altLang="ja-JP" dirty="0">
              <a:solidFill>
                <a:schemeClr val="tx1"/>
              </a:solidFill>
            </a:endParaRPr>
          </a:p>
          <a:p>
            <a:pPr lvl="2"/>
            <a:endParaRPr lang="en-US" altLang="ja-JP" dirty="0">
              <a:solidFill>
                <a:schemeClr val="tx1"/>
              </a:solidFill>
            </a:endParaRPr>
          </a:p>
          <a:p>
            <a:pPr lvl="1"/>
            <a:endParaRPr lang="en-US" altLang="ja-JP" dirty="0">
              <a:solidFill>
                <a:schemeClr val="tx1"/>
              </a:solidFill>
            </a:endParaRPr>
          </a:p>
          <a:p>
            <a:pPr lvl="1"/>
            <a:endParaRPr kumimoji="1" lang="en-US" altLang="ja-JP" dirty="0">
              <a:solidFill>
                <a:schemeClr val="tx1"/>
              </a:solidFill>
            </a:endParaRPr>
          </a:p>
        </p:txBody>
      </p:sp>
      <p:cxnSp>
        <p:nvCxnSpPr>
          <p:cNvPr id="52" name="直線矢印コネクタ 51"/>
          <p:cNvCxnSpPr/>
          <p:nvPr/>
        </p:nvCxnSpPr>
        <p:spPr>
          <a:xfrm flipH="1">
            <a:off x="7740351" y="3696793"/>
            <a:ext cx="1" cy="957828"/>
          </a:xfrm>
          <a:prstGeom prst="straightConnector1">
            <a:avLst/>
          </a:prstGeom>
          <a:ln w="19050">
            <a:solidFill>
              <a:srgbClr val="FF000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53" name="正方形/長方形 52"/>
          <p:cNvSpPr/>
          <p:nvPr/>
        </p:nvSpPr>
        <p:spPr>
          <a:xfrm>
            <a:off x="6367921" y="4670663"/>
            <a:ext cx="1152128" cy="338041"/>
          </a:xfrm>
          <a:prstGeom prst="rect">
            <a:avLst/>
          </a:prstGeom>
          <a:ln>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spcAft>
                <a:spcPts val="0"/>
              </a:spcAft>
            </a:pPr>
            <a:r>
              <a:rPr lang="en-US" altLang="ja-JP" sz="1050" kern="100" dirty="0">
                <a:ea typeface="ＭＳ Ｐ明朝"/>
                <a:cs typeface="MS UI Gothic"/>
              </a:rPr>
              <a:t>DAX enabled</a:t>
            </a:r>
            <a:br>
              <a:rPr lang="en-US" altLang="ja-JP" sz="1050" kern="100" dirty="0">
                <a:ea typeface="ＭＳ Ｐ明朝"/>
                <a:cs typeface="MS UI Gothic"/>
              </a:rPr>
            </a:br>
            <a:r>
              <a:rPr lang="en-US" altLang="ja-JP" sz="1050" kern="100" dirty="0">
                <a:ea typeface="ＭＳ Ｐ明朝"/>
                <a:cs typeface="MS UI Gothic"/>
              </a:rPr>
              <a:t>filesystem</a:t>
            </a:r>
            <a:endParaRPr lang="ja-JP" sz="1050" kern="100" dirty="0">
              <a:effectLst/>
              <a:ea typeface="ＭＳ Ｐ明朝"/>
              <a:cs typeface="MS UI Gothic"/>
            </a:endParaRPr>
          </a:p>
        </p:txBody>
      </p:sp>
      <p:sp>
        <p:nvSpPr>
          <p:cNvPr id="54" name="角丸四角形 53"/>
          <p:cNvSpPr/>
          <p:nvPr/>
        </p:nvSpPr>
        <p:spPr>
          <a:xfrm>
            <a:off x="3707904" y="4502967"/>
            <a:ext cx="5317273" cy="179591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ja-JP" altLang="en-US" sz="2400"/>
          </a:p>
        </p:txBody>
      </p:sp>
      <p:sp>
        <p:nvSpPr>
          <p:cNvPr id="55" name="角丸四角形 54"/>
          <p:cNvSpPr/>
          <p:nvPr/>
        </p:nvSpPr>
        <p:spPr>
          <a:xfrm>
            <a:off x="3707904" y="3140969"/>
            <a:ext cx="5317273" cy="136199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ja-JP" altLang="en-US" sz="2400"/>
          </a:p>
        </p:txBody>
      </p:sp>
      <p:sp>
        <p:nvSpPr>
          <p:cNvPr id="56" name="正方形/長方形 55"/>
          <p:cNvSpPr/>
          <p:nvPr/>
        </p:nvSpPr>
        <p:spPr>
          <a:xfrm>
            <a:off x="3995936" y="6362741"/>
            <a:ext cx="4868696" cy="25542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a:effectLst/>
                <a:ea typeface="ＭＳ Ｐ明朝"/>
                <a:cs typeface="MS UI Gothic"/>
              </a:rPr>
              <a:t>NVDIMM</a:t>
            </a:r>
            <a:endParaRPr lang="ja-JP" sz="1050" kern="100">
              <a:effectLst/>
              <a:ea typeface="ＭＳ Ｐ明朝"/>
              <a:cs typeface="MS UI Gothic"/>
            </a:endParaRPr>
          </a:p>
        </p:txBody>
      </p:sp>
      <p:sp>
        <p:nvSpPr>
          <p:cNvPr id="57" name="正方形/長方形 56"/>
          <p:cNvSpPr/>
          <p:nvPr/>
        </p:nvSpPr>
        <p:spPr>
          <a:xfrm>
            <a:off x="8007674" y="4247547"/>
            <a:ext cx="1017503" cy="255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user layer</a:t>
            </a:r>
            <a:endParaRPr lang="ja-JP" sz="1050" kern="100" dirty="0">
              <a:effectLst/>
              <a:ea typeface="ＭＳ Ｐ明朝"/>
              <a:cs typeface="MS UI Gothic"/>
            </a:endParaRPr>
          </a:p>
        </p:txBody>
      </p:sp>
      <p:sp>
        <p:nvSpPr>
          <p:cNvPr id="58" name="正方形/長方形 57"/>
          <p:cNvSpPr/>
          <p:nvPr/>
        </p:nvSpPr>
        <p:spPr>
          <a:xfrm>
            <a:off x="7895060" y="5137930"/>
            <a:ext cx="1017503" cy="255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kernel </a:t>
            </a:r>
            <a:r>
              <a:rPr lang="en-US" altLang="ja-JP" sz="1050" kern="100" dirty="0">
                <a:effectLst/>
                <a:ea typeface="ＭＳ Ｐ明朝"/>
                <a:cs typeface="MS UI Gothic"/>
              </a:rPr>
              <a:t>layer</a:t>
            </a:r>
            <a:endParaRPr lang="ja-JP" sz="1050" kern="100" dirty="0">
              <a:effectLst/>
              <a:ea typeface="ＭＳ Ｐ明朝"/>
              <a:cs typeface="MS UI Gothic"/>
            </a:endParaRPr>
          </a:p>
        </p:txBody>
      </p:sp>
      <p:sp>
        <p:nvSpPr>
          <p:cNvPr id="59" name="正方形/長方形 58"/>
          <p:cNvSpPr/>
          <p:nvPr/>
        </p:nvSpPr>
        <p:spPr>
          <a:xfrm>
            <a:off x="5220072" y="5875848"/>
            <a:ext cx="2232248" cy="25542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err="1">
                <a:effectLst/>
                <a:ea typeface="ＭＳ Ｐ明朝"/>
                <a:cs typeface="MS UI Gothic"/>
              </a:rPr>
              <a:t>Pmem</a:t>
            </a:r>
            <a:r>
              <a:rPr lang="en-US" altLang="ja-JP" sz="1050" kern="100" dirty="0">
                <a:ea typeface="ＭＳ Ｐ明朝"/>
                <a:cs typeface="MS UI Gothic"/>
              </a:rPr>
              <a:t> (or block window)</a:t>
            </a:r>
            <a:r>
              <a:rPr lang="en-US" altLang="ja-JP" sz="1050" kern="100" dirty="0">
                <a:effectLst/>
                <a:ea typeface="ＭＳ Ｐ明朝"/>
                <a:cs typeface="MS UI Gothic"/>
              </a:rPr>
              <a:t> driver</a:t>
            </a:r>
            <a:endParaRPr lang="ja-JP" sz="1050" kern="100" dirty="0">
              <a:effectLst/>
              <a:ea typeface="ＭＳ Ｐ明朝"/>
              <a:cs typeface="MS UI Gothic"/>
            </a:endParaRPr>
          </a:p>
        </p:txBody>
      </p:sp>
      <p:sp>
        <p:nvSpPr>
          <p:cNvPr id="60" name="正方形/長方形 59"/>
          <p:cNvSpPr/>
          <p:nvPr/>
        </p:nvSpPr>
        <p:spPr>
          <a:xfrm>
            <a:off x="7551328" y="5875848"/>
            <a:ext cx="1269144" cy="25542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device </a:t>
            </a:r>
            <a:r>
              <a:rPr lang="en-US" sz="1050" kern="100" dirty="0" err="1">
                <a:effectLst/>
                <a:ea typeface="ＭＳ Ｐ明朝"/>
                <a:cs typeface="MS UI Gothic"/>
              </a:rPr>
              <a:t>dax</a:t>
            </a:r>
            <a:r>
              <a:rPr lang="en-US" sz="1050" kern="100" dirty="0">
                <a:effectLst/>
                <a:ea typeface="ＭＳ Ｐ明朝"/>
                <a:cs typeface="MS UI Gothic"/>
              </a:rPr>
              <a:t> driver</a:t>
            </a:r>
            <a:endParaRPr lang="ja-JP" sz="1050" kern="100" dirty="0">
              <a:effectLst/>
              <a:ea typeface="ＭＳ Ｐ明朝"/>
              <a:cs typeface="MS UI Gothic"/>
            </a:endParaRPr>
          </a:p>
        </p:txBody>
      </p:sp>
      <p:sp>
        <p:nvSpPr>
          <p:cNvPr id="61" name="正方形/長方形 60"/>
          <p:cNvSpPr/>
          <p:nvPr/>
        </p:nvSpPr>
        <p:spPr>
          <a:xfrm>
            <a:off x="7740351" y="4666652"/>
            <a:ext cx="711159" cy="255420"/>
          </a:xfrm>
          <a:prstGeom prst="rect">
            <a:avLst/>
          </a:prstGeom>
          <a:solidFill>
            <a:schemeClr val="bg1"/>
          </a:solidFill>
          <a:ln>
            <a:prstDash val="sysDot"/>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/dev/</a:t>
            </a:r>
            <a:r>
              <a:rPr lang="en-US" sz="1050" kern="100" dirty="0" err="1">
                <a:effectLst/>
                <a:ea typeface="ＭＳ Ｐ明朝"/>
                <a:cs typeface="MS UI Gothic"/>
              </a:rPr>
              <a:t>dax</a:t>
            </a:r>
            <a:endParaRPr lang="ja-JP" sz="1050" kern="100" dirty="0">
              <a:effectLst/>
              <a:ea typeface="ＭＳ Ｐ明朝"/>
              <a:cs typeface="MS UI Gothic"/>
            </a:endParaRPr>
          </a:p>
        </p:txBody>
      </p:sp>
      <p:sp>
        <p:nvSpPr>
          <p:cNvPr id="62" name="正方形/長方形 61"/>
          <p:cNvSpPr/>
          <p:nvPr/>
        </p:nvSpPr>
        <p:spPr>
          <a:xfrm>
            <a:off x="7452320" y="3335268"/>
            <a:ext cx="1466080" cy="36152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a typeface="ＭＳ Ｐ明朝"/>
                <a:cs typeface="MS UI Gothic"/>
              </a:rPr>
              <a:t>New App with Device DAX</a:t>
            </a:r>
            <a:endParaRPr lang="ja-JP" sz="1050" kern="100" dirty="0">
              <a:effectLst/>
              <a:ea typeface="ＭＳ Ｐ明朝"/>
              <a:cs typeface="MS UI Gothic"/>
            </a:endParaRPr>
          </a:p>
        </p:txBody>
      </p:sp>
      <p:cxnSp>
        <p:nvCxnSpPr>
          <p:cNvPr id="63" name="直線矢印コネクタ 62"/>
          <p:cNvCxnSpPr/>
          <p:nvPr/>
        </p:nvCxnSpPr>
        <p:spPr>
          <a:xfrm flipH="1">
            <a:off x="8100392" y="3696793"/>
            <a:ext cx="1" cy="957828"/>
          </a:xfrm>
          <a:prstGeom prst="straightConnector1">
            <a:avLst/>
          </a:prstGeom>
          <a:ln w="1905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64" name="直線矢印コネクタ 63"/>
          <p:cNvCxnSpPr/>
          <p:nvPr/>
        </p:nvCxnSpPr>
        <p:spPr>
          <a:xfrm>
            <a:off x="8007674" y="4918022"/>
            <a:ext cx="0" cy="957826"/>
          </a:xfrm>
          <a:prstGeom prst="straightConnector1">
            <a:avLst/>
          </a:prstGeom>
          <a:ln w="1905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65" name="正方形/長方形 64"/>
          <p:cNvSpPr/>
          <p:nvPr/>
        </p:nvSpPr>
        <p:spPr>
          <a:xfrm>
            <a:off x="5364088" y="5396726"/>
            <a:ext cx="1093664" cy="19156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BTT </a:t>
            </a:r>
            <a:r>
              <a:rPr lang="en-US" altLang="ja-JP" sz="1050" kern="100" dirty="0">
                <a:effectLst/>
                <a:ea typeface="ＭＳ Ｐ明朝"/>
                <a:cs typeface="MS UI Gothic"/>
              </a:rPr>
              <a:t>driver</a:t>
            </a:r>
            <a:endParaRPr lang="ja-JP" sz="1050" kern="100" dirty="0">
              <a:effectLst/>
              <a:ea typeface="ＭＳ Ｐ明朝"/>
              <a:cs typeface="MS UI Gothic"/>
            </a:endParaRPr>
          </a:p>
        </p:txBody>
      </p:sp>
      <p:cxnSp>
        <p:nvCxnSpPr>
          <p:cNvPr id="66" name="直線矢印コネクタ 65"/>
          <p:cNvCxnSpPr/>
          <p:nvPr/>
        </p:nvCxnSpPr>
        <p:spPr>
          <a:xfrm>
            <a:off x="7812360" y="6131268"/>
            <a:ext cx="0" cy="215513"/>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67" name="直線矢印コネクタ 66"/>
          <p:cNvCxnSpPr>
            <a:stCxn id="65" idx="2"/>
          </p:cNvCxnSpPr>
          <p:nvPr/>
        </p:nvCxnSpPr>
        <p:spPr>
          <a:xfrm>
            <a:off x="5910920" y="5588291"/>
            <a:ext cx="0" cy="273602"/>
          </a:xfrm>
          <a:prstGeom prst="straightConnector1">
            <a:avLst/>
          </a:prstGeom>
          <a:ln w="19050">
            <a:solidFill>
              <a:srgbClr val="00B05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68" name="直線矢印コネクタ 67"/>
          <p:cNvCxnSpPr/>
          <p:nvPr/>
        </p:nvCxnSpPr>
        <p:spPr>
          <a:xfrm>
            <a:off x="5619695" y="5005368"/>
            <a:ext cx="0" cy="387982"/>
          </a:xfrm>
          <a:prstGeom prst="straightConnector1">
            <a:avLst/>
          </a:prstGeom>
          <a:ln w="19050">
            <a:solidFill>
              <a:srgbClr val="00B05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69" name="正方形/長方形 68"/>
          <p:cNvSpPr/>
          <p:nvPr/>
        </p:nvSpPr>
        <p:spPr>
          <a:xfrm>
            <a:off x="5076056" y="4654620"/>
            <a:ext cx="1000286" cy="350747"/>
          </a:xfrm>
          <a:prstGeom prst="rect">
            <a:avLst/>
          </a:prstGeom>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Traditional filesystem</a:t>
            </a:r>
            <a:endParaRPr lang="ja-JP" sz="1050" kern="100" dirty="0">
              <a:effectLst/>
              <a:ea typeface="ＭＳ Ｐ明朝"/>
              <a:cs typeface="MS UI Gothic"/>
            </a:endParaRPr>
          </a:p>
        </p:txBody>
      </p:sp>
      <p:sp>
        <p:nvSpPr>
          <p:cNvPr id="70" name="正方形/長方形 69"/>
          <p:cNvSpPr/>
          <p:nvPr/>
        </p:nvSpPr>
        <p:spPr>
          <a:xfrm>
            <a:off x="4846554" y="3335268"/>
            <a:ext cx="1064366" cy="34915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a typeface="ＭＳ Ｐ明朝"/>
                <a:cs typeface="MS UI Gothic"/>
              </a:rPr>
              <a:t>T</a:t>
            </a:r>
            <a:r>
              <a:rPr lang="en-US" altLang="ja-JP" sz="1050" kern="100" dirty="0">
                <a:effectLst/>
                <a:ea typeface="ＭＳ Ｐ明朝"/>
                <a:cs typeface="MS UI Gothic"/>
              </a:rPr>
              <a:t>raditional App</a:t>
            </a:r>
            <a:endParaRPr lang="ja-JP" sz="1050" kern="100" dirty="0">
              <a:effectLst/>
              <a:ea typeface="ＭＳ Ｐ明朝"/>
              <a:cs typeface="MS UI Gothic"/>
            </a:endParaRPr>
          </a:p>
        </p:txBody>
      </p:sp>
      <p:sp>
        <p:nvSpPr>
          <p:cNvPr id="71" name="正方形/長方形 70"/>
          <p:cNvSpPr/>
          <p:nvPr/>
        </p:nvSpPr>
        <p:spPr>
          <a:xfrm>
            <a:off x="5925173" y="3335268"/>
            <a:ext cx="1455139" cy="34915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a typeface="ＭＳ Ｐ明朝"/>
                <a:cs typeface="MS UI Gothic"/>
              </a:rPr>
              <a:t>New App with Filesystem DAX</a:t>
            </a:r>
            <a:endParaRPr lang="ja-JP" sz="1050" kern="100" dirty="0">
              <a:effectLst/>
              <a:ea typeface="ＭＳ Ｐ明朝"/>
              <a:cs typeface="MS UI Gothic"/>
            </a:endParaRPr>
          </a:p>
        </p:txBody>
      </p:sp>
      <p:cxnSp>
        <p:nvCxnSpPr>
          <p:cNvPr id="72" name="直線矢印コネクタ 71"/>
          <p:cNvCxnSpPr/>
          <p:nvPr/>
        </p:nvCxnSpPr>
        <p:spPr>
          <a:xfrm flipH="1">
            <a:off x="5663592" y="3695308"/>
            <a:ext cx="5472" cy="957828"/>
          </a:xfrm>
          <a:prstGeom prst="straightConnector1">
            <a:avLst/>
          </a:prstGeom>
          <a:ln w="19050">
            <a:solidFill>
              <a:srgbClr val="00B05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73" name="直線矢印コネクタ 72"/>
          <p:cNvCxnSpPr/>
          <p:nvPr/>
        </p:nvCxnSpPr>
        <p:spPr>
          <a:xfrm flipH="1">
            <a:off x="6613557" y="3712758"/>
            <a:ext cx="5472" cy="957828"/>
          </a:xfrm>
          <a:prstGeom prst="straightConnector1">
            <a:avLst/>
          </a:prstGeom>
          <a:ln w="1905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74" name="直線矢印コネクタ 73"/>
          <p:cNvCxnSpPr/>
          <p:nvPr/>
        </p:nvCxnSpPr>
        <p:spPr>
          <a:xfrm>
            <a:off x="7118622" y="5005368"/>
            <a:ext cx="0" cy="854516"/>
          </a:xfrm>
          <a:prstGeom prst="straightConnector1">
            <a:avLst/>
          </a:prstGeom>
          <a:ln w="1905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75" name="直線矢印コネクタ 74"/>
          <p:cNvCxnSpPr/>
          <p:nvPr/>
        </p:nvCxnSpPr>
        <p:spPr>
          <a:xfrm>
            <a:off x="6300192" y="6147232"/>
            <a:ext cx="0" cy="215513"/>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76" name="直線矢印コネクタ 75"/>
          <p:cNvCxnSpPr/>
          <p:nvPr/>
        </p:nvCxnSpPr>
        <p:spPr>
          <a:xfrm flipH="1">
            <a:off x="7113150" y="3712757"/>
            <a:ext cx="5472" cy="957828"/>
          </a:xfrm>
          <a:prstGeom prst="straightConnector1">
            <a:avLst/>
          </a:prstGeom>
          <a:ln w="19050">
            <a:solidFill>
              <a:srgbClr val="0070C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77" name="正方形/長方形 76"/>
          <p:cNvSpPr/>
          <p:nvPr/>
        </p:nvSpPr>
        <p:spPr>
          <a:xfrm>
            <a:off x="6849732" y="3989376"/>
            <a:ext cx="1073872" cy="255420"/>
          </a:xfrm>
          <a:prstGeom prst="rect">
            <a:avLst/>
          </a:prstGeom>
          <a:ln>
            <a:solidFill>
              <a:srgbClr val="CC00CC"/>
            </a:solidFill>
            <a:prstDash val="solid"/>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a typeface="ＭＳ Ｐ明朝"/>
                <a:cs typeface="MS UI Gothic"/>
              </a:rPr>
              <a:t>PMDK</a:t>
            </a:r>
            <a:endParaRPr lang="ja-JP" sz="1050" kern="100" dirty="0">
              <a:effectLst/>
              <a:ea typeface="ＭＳ Ｐ明朝"/>
              <a:cs typeface="MS UI Gothic"/>
            </a:endParaRPr>
          </a:p>
        </p:txBody>
      </p:sp>
      <p:sp>
        <p:nvSpPr>
          <p:cNvPr id="79" name="正方形/長方形 78"/>
          <p:cNvSpPr/>
          <p:nvPr/>
        </p:nvSpPr>
        <p:spPr>
          <a:xfrm>
            <a:off x="3861446" y="3335268"/>
            <a:ext cx="985108" cy="36004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2000" kern="100" dirty="0" err="1">
                <a:effectLst/>
                <a:ea typeface="ＭＳ Ｐ明朝"/>
                <a:cs typeface="MS UI Gothic"/>
              </a:rPr>
              <a:t>ndctl</a:t>
            </a:r>
            <a:endParaRPr lang="ja-JP" sz="1050" kern="100" dirty="0">
              <a:effectLst/>
              <a:ea typeface="ＭＳ Ｐ明朝"/>
              <a:cs typeface="MS UI Gothic"/>
            </a:endParaRPr>
          </a:p>
        </p:txBody>
      </p:sp>
      <p:cxnSp>
        <p:nvCxnSpPr>
          <p:cNvPr id="80" name="直線矢印コネクタ 79"/>
          <p:cNvCxnSpPr/>
          <p:nvPr/>
        </p:nvCxnSpPr>
        <p:spPr>
          <a:xfrm flipH="1">
            <a:off x="4572001" y="3674107"/>
            <a:ext cx="5472" cy="957828"/>
          </a:xfrm>
          <a:prstGeom prst="straightConnector1">
            <a:avLst/>
          </a:prstGeom>
          <a:ln w="38100">
            <a:solidFill>
              <a:srgbClr val="FFC00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81" name="正方形/長方形 80"/>
          <p:cNvSpPr/>
          <p:nvPr/>
        </p:nvSpPr>
        <p:spPr>
          <a:xfrm>
            <a:off x="3972269" y="4653136"/>
            <a:ext cx="971241" cy="255420"/>
          </a:xfrm>
          <a:prstGeom prst="rect">
            <a:avLst/>
          </a:prstGeom>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400" kern="100" dirty="0" err="1">
                <a:effectLst/>
                <a:ea typeface="ＭＳ Ｐ明朝"/>
                <a:cs typeface="MS UI Gothic"/>
              </a:rPr>
              <a:t>sysfs</a:t>
            </a:r>
            <a:endParaRPr lang="ja-JP" sz="1400" kern="100" dirty="0">
              <a:effectLst/>
              <a:ea typeface="ＭＳ Ｐ明朝"/>
              <a:cs typeface="MS UI Gothic"/>
            </a:endParaRPr>
          </a:p>
        </p:txBody>
      </p:sp>
      <p:sp>
        <p:nvSpPr>
          <p:cNvPr id="82" name="正方形/長方形 81"/>
          <p:cNvSpPr/>
          <p:nvPr/>
        </p:nvSpPr>
        <p:spPr>
          <a:xfrm>
            <a:off x="3972269" y="5588291"/>
            <a:ext cx="979843" cy="52902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400" kern="100" dirty="0">
                <a:effectLst/>
                <a:ea typeface="ＭＳ Ｐ明朝"/>
                <a:cs typeface="MS UI Gothic"/>
              </a:rPr>
              <a:t>ACPI driver</a:t>
            </a:r>
            <a:endParaRPr lang="ja-JP" sz="1400" kern="100" dirty="0">
              <a:effectLst/>
              <a:ea typeface="ＭＳ Ｐ明朝"/>
              <a:cs typeface="MS UI Gothic"/>
            </a:endParaRPr>
          </a:p>
        </p:txBody>
      </p:sp>
      <p:cxnSp>
        <p:nvCxnSpPr>
          <p:cNvPr id="83" name="直線矢印コネクタ 82"/>
          <p:cNvCxnSpPr/>
          <p:nvPr/>
        </p:nvCxnSpPr>
        <p:spPr>
          <a:xfrm>
            <a:off x="4595641" y="4931096"/>
            <a:ext cx="0" cy="657195"/>
          </a:xfrm>
          <a:prstGeom prst="straightConnector1">
            <a:avLst/>
          </a:prstGeom>
          <a:ln w="38100">
            <a:solidFill>
              <a:srgbClr val="FFC00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84" name="直線矢印コネクタ 83"/>
          <p:cNvCxnSpPr/>
          <p:nvPr/>
        </p:nvCxnSpPr>
        <p:spPr>
          <a:xfrm>
            <a:off x="4595641" y="6093296"/>
            <a:ext cx="0" cy="205589"/>
          </a:xfrm>
          <a:prstGeom prst="straightConnector1">
            <a:avLst/>
          </a:prstGeom>
          <a:ln w="38100">
            <a:solidFill>
              <a:srgbClr val="FFC00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85" name="正方形/長方形 84"/>
          <p:cNvSpPr/>
          <p:nvPr/>
        </p:nvSpPr>
        <p:spPr>
          <a:xfrm>
            <a:off x="4008639" y="6364754"/>
            <a:ext cx="979843" cy="25542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a typeface="ＭＳ Ｐ明朝"/>
                <a:cs typeface="MS UI Gothic"/>
              </a:rPr>
              <a:t>ACPI</a:t>
            </a:r>
            <a:endParaRPr lang="ja-JP" sz="1050" kern="100" dirty="0">
              <a:effectLst/>
              <a:ea typeface="ＭＳ Ｐ明朝"/>
              <a:cs typeface="MS UI Gothic"/>
            </a:endParaRPr>
          </a:p>
        </p:txBody>
      </p:sp>
      <p:sp>
        <p:nvSpPr>
          <p:cNvPr id="2" name="タイトル 1"/>
          <p:cNvSpPr>
            <a:spLocks noGrp="1"/>
          </p:cNvSpPr>
          <p:nvPr>
            <p:ph type="title"/>
          </p:nvPr>
        </p:nvSpPr>
        <p:spPr/>
        <p:txBody>
          <a:bodyPr/>
          <a:lstStyle/>
          <a:p>
            <a:r>
              <a:rPr kumimoji="1" lang="en-US" altLang="ja-JP" dirty="0"/>
              <a:t>Management command </a:t>
            </a:r>
            <a:endParaRPr kumimoji="1" lang="ja-JP" altLang="en-US"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
        <p:nvSpPr>
          <p:cNvPr id="8" name="角丸四角形 7"/>
          <p:cNvSpPr/>
          <p:nvPr/>
        </p:nvSpPr>
        <p:spPr>
          <a:xfrm>
            <a:off x="3707904" y="4502967"/>
            <a:ext cx="5317273" cy="179591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ja-JP" altLang="en-US" sz="2400"/>
          </a:p>
        </p:txBody>
      </p:sp>
      <p:sp>
        <p:nvSpPr>
          <p:cNvPr id="9" name="角丸四角形 8"/>
          <p:cNvSpPr/>
          <p:nvPr/>
        </p:nvSpPr>
        <p:spPr>
          <a:xfrm>
            <a:off x="3707904" y="3140969"/>
            <a:ext cx="5317273" cy="136199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ja-JP" altLang="en-US" sz="2400"/>
          </a:p>
        </p:txBody>
      </p:sp>
      <p:sp>
        <p:nvSpPr>
          <p:cNvPr id="10" name="正方形/長方形 9"/>
          <p:cNvSpPr/>
          <p:nvPr/>
        </p:nvSpPr>
        <p:spPr>
          <a:xfrm>
            <a:off x="3995936" y="6362741"/>
            <a:ext cx="4868696" cy="25542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200" kern="100" dirty="0">
                <a:effectLst/>
                <a:ea typeface="ＭＳ Ｐ明朝"/>
                <a:cs typeface="MS UI Gothic"/>
              </a:rPr>
              <a:t>NVDIMM</a:t>
            </a:r>
            <a:endParaRPr lang="ja-JP" sz="1200" kern="100" dirty="0">
              <a:effectLst/>
              <a:ea typeface="ＭＳ Ｐ明朝"/>
              <a:cs typeface="MS UI Gothic"/>
            </a:endParaRPr>
          </a:p>
        </p:txBody>
      </p:sp>
      <p:sp>
        <p:nvSpPr>
          <p:cNvPr id="87" name="角丸四角形 86"/>
          <p:cNvSpPr/>
          <p:nvPr/>
        </p:nvSpPr>
        <p:spPr bwMode="gray">
          <a:xfrm>
            <a:off x="5076056" y="2994162"/>
            <a:ext cx="4067944" cy="3600399"/>
          </a:xfrm>
          <a:prstGeom prst="roundRect">
            <a:avLst/>
          </a:prstGeom>
          <a:solidFill>
            <a:schemeClr val="bg2">
              <a:alpha val="57000"/>
            </a:schemeClr>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89" name="角丸四角形 88"/>
          <p:cNvSpPr/>
          <p:nvPr/>
        </p:nvSpPr>
        <p:spPr bwMode="gray">
          <a:xfrm>
            <a:off x="3480255" y="2980646"/>
            <a:ext cx="1595801" cy="3600399"/>
          </a:xfrm>
          <a:prstGeom prst="roundRect">
            <a:avLst/>
          </a:prstGeom>
          <a:noFill/>
          <a:ln w="25400"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91" name="正方形/長方形 90"/>
          <p:cNvSpPr/>
          <p:nvPr/>
        </p:nvSpPr>
        <p:spPr>
          <a:xfrm>
            <a:off x="4008639" y="6298885"/>
            <a:ext cx="979843" cy="321289"/>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400" kern="100" dirty="0">
                <a:effectLst/>
                <a:ea typeface="ＭＳ Ｐ明朝"/>
                <a:cs typeface="MS UI Gothic"/>
              </a:rPr>
              <a:t>ACPI</a:t>
            </a:r>
            <a:endParaRPr lang="ja-JP" sz="1400" kern="100" dirty="0">
              <a:effectLst/>
              <a:ea typeface="ＭＳ Ｐ明朝"/>
              <a:cs typeface="MS UI Gothic"/>
            </a:endParaRPr>
          </a:p>
        </p:txBody>
      </p:sp>
    </p:spTree>
    <p:extLst>
      <p:ext uri="{BB962C8B-B14F-4D97-AF65-F5344CB8AC3E}">
        <p14:creationId xmlns:p14="http://schemas.microsoft.com/office/powerpoint/2010/main" val="7256738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ACPI spec for NVDIMM</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a:t>ACPI v6.0 or later </a:t>
            </a:r>
            <a:r>
              <a:rPr lang="en-US" altLang="ja-JP" dirty="0"/>
              <a:t>supports specification</a:t>
            </a:r>
            <a:r>
              <a:rPr kumimoji="1" lang="en-US" altLang="ja-JP" dirty="0"/>
              <a:t> for NVDIMM </a:t>
            </a:r>
            <a:endParaRPr lang="en-US" altLang="ja-JP" dirty="0"/>
          </a:p>
          <a:p>
            <a:pPr lvl="1"/>
            <a:r>
              <a:rPr lang="en-US" altLang="ja-JP" dirty="0"/>
              <a:t>NFIT table is defined for NVDIMM</a:t>
            </a:r>
          </a:p>
          <a:p>
            <a:pPr lvl="2"/>
            <a:r>
              <a:rPr lang="en-US" altLang="ja-JP" dirty="0"/>
              <a:t>Many sub tables are specified for NVDIMM basic information</a:t>
            </a:r>
          </a:p>
          <a:p>
            <a:pPr lvl="3"/>
            <a:r>
              <a:rPr lang="en-US" altLang="ja-JP" dirty="0"/>
              <a:t>(Very huge table)</a:t>
            </a:r>
          </a:p>
          <a:p>
            <a:pPr lvl="1"/>
            <a:r>
              <a:rPr lang="en-US" altLang="ja-JP" dirty="0"/>
              <a:t>In DSDT</a:t>
            </a:r>
          </a:p>
          <a:p>
            <a:pPr lvl="2"/>
            <a:r>
              <a:rPr lang="en-US" altLang="ja-JP" dirty="0"/>
              <a:t>Some specification of NVDIMM is defined</a:t>
            </a:r>
          </a:p>
          <a:p>
            <a:pPr lvl="2"/>
            <a:r>
              <a:rPr lang="en-US" altLang="ja-JP" dirty="0"/>
              <a:t>“NVDIMM root device”</a:t>
            </a:r>
          </a:p>
          <a:p>
            <a:pPr lvl="3"/>
            <a:r>
              <a:rPr lang="en-US" altLang="ja-JP" dirty="0"/>
              <a:t>defined for whole system </a:t>
            </a:r>
          </a:p>
          <a:p>
            <a:pPr lvl="3"/>
            <a:r>
              <a:rPr lang="en-US" altLang="ja-JP" dirty="0"/>
              <a:t>Its _DSM method has some features like Address Range Scrubbing </a:t>
            </a:r>
          </a:p>
          <a:p>
            <a:pPr lvl="3"/>
            <a:r>
              <a:rPr lang="en-US" altLang="ja-JP" dirty="0"/>
              <a:t>Notification is used for NFIT update or Memory error detection </a:t>
            </a:r>
          </a:p>
          <a:p>
            <a:pPr lvl="2"/>
            <a:r>
              <a:rPr lang="en-US" altLang="ja-JP" dirty="0"/>
              <a:t>“NVDIMM device”</a:t>
            </a:r>
          </a:p>
          <a:p>
            <a:pPr lvl="3"/>
            <a:r>
              <a:rPr lang="en-US" altLang="ja-JP" dirty="0"/>
              <a:t>defined for each NVDIMM modules</a:t>
            </a:r>
          </a:p>
          <a:p>
            <a:pPr lvl="3"/>
            <a:r>
              <a:rPr lang="en-US" altLang="ja-JP" dirty="0"/>
              <a:t>Its _DSM method is used for manage namespace or Health (SMART) information, etc.</a:t>
            </a:r>
          </a:p>
          <a:p>
            <a:pPr lvl="3"/>
            <a:r>
              <a:rPr lang="en-US" altLang="ja-JP" dirty="0"/>
              <a:t>If health status is changed, firmware notifies a event to the “NVDIMM device” in DSDT</a:t>
            </a:r>
          </a:p>
          <a:p>
            <a:pPr lvl="3"/>
            <a:r>
              <a:rPr lang="en-US" altLang="ja-JP" dirty="0"/>
              <a:t>There is a little bit difference among vendors</a:t>
            </a:r>
            <a:br>
              <a:rPr lang="en-US" altLang="ja-JP" dirty="0"/>
            </a:br>
            <a:r>
              <a:rPr lang="en-US" altLang="ja-JP" dirty="0"/>
              <a:t>(Intel) </a:t>
            </a:r>
            <a:r>
              <a:rPr lang="en-US" altLang="ja-JP" dirty="0">
                <a:hlinkClick r:id="rId2"/>
              </a:rPr>
              <a:t>http://pmem.io/documents/NVDIMM_DSM_Interface-V1.7.pdf</a:t>
            </a:r>
            <a:br>
              <a:rPr lang="en-US" altLang="ja-JP" dirty="0"/>
            </a:br>
            <a:r>
              <a:rPr lang="en-US" altLang="ja-JP" dirty="0"/>
              <a:t>(HPE) </a:t>
            </a:r>
            <a:r>
              <a:rPr lang="en-US" altLang="ja-JP" dirty="0">
                <a:hlinkClick r:id="rId3"/>
              </a:rPr>
              <a:t>https://github.com/HewlettPackard/hpe-nvm</a:t>
            </a:r>
            <a:endParaRPr lang="en-US" altLang="ja-JP" dirty="0"/>
          </a:p>
          <a:p>
            <a:pPr marL="657225" lvl="2" indent="0">
              <a:buNone/>
            </a:pPr>
            <a:endParaRPr lang="en-US" altLang="ja-JP" dirty="0"/>
          </a:p>
          <a:p>
            <a:pPr lvl="1"/>
            <a:endParaRPr kumimoji="1" lang="en-US" altLang="ja-JP"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1892443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サブタイトル 6"/>
          <p:cNvSpPr>
            <a:spLocks noGrp="1"/>
          </p:cNvSpPr>
          <p:nvPr>
            <p:ph type="subTitle" idx="1"/>
          </p:nvPr>
        </p:nvSpPr>
        <p:spPr/>
        <p:txBody>
          <a:bodyPr/>
          <a:lstStyle/>
          <a:p>
            <a:r>
              <a:rPr kumimoji="1" lang="en-US" altLang="ja-JP" dirty="0"/>
              <a:t>Issues and what I solved</a:t>
            </a:r>
            <a:endParaRPr kumimoji="1" lang="ja-JP" altLang="en-US" dirty="0"/>
          </a:p>
        </p:txBody>
      </p:sp>
      <p:sp>
        <p:nvSpPr>
          <p:cNvPr id="6" name="タイトル 5"/>
          <p:cNvSpPr>
            <a:spLocks noGrp="1"/>
          </p:cNvSpPr>
          <p:nvPr>
            <p:ph type="ctrTitle"/>
          </p:nvPr>
        </p:nvSpPr>
        <p:spPr/>
        <p:txBody>
          <a:bodyPr/>
          <a:lstStyle/>
          <a:p>
            <a:r>
              <a:rPr lang="en-US" altLang="ja-JP" dirty="0"/>
              <a:t>Replacement of NVDIMM</a:t>
            </a:r>
          </a:p>
        </p:txBody>
      </p:sp>
      <p:sp>
        <p:nvSpPr>
          <p:cNvPr id="5" name="フッター プレースホルダー 4"/>
          <p:cNvSpPr>
            <a:spLocks noGrp="1"/>
          </p:cNvSpPr>
          <p:nvPr>
            <p:ph type="ftr" sz="quarter" idx="3"/>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2368403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NVDIMM may be broken</a:t>
            </a:r>
            <a:endParaRPr kumimoji="1" lang="ja-JP" altLang="en-US" dirty="0"/>
          </a:p>
        </p:txBody>
      </p:sp>
      <p:sp>
        <p:nvSpPr>
          <p:cNvPr id="3" name="コンテンツ プレースホルダー 2"/>
          <p:cNvSpPr>
            <a:spLocks noGrp="1"/>
          </p:cNvSpPr>
          <p:nvPr>
            <p:ph idx="1"/>
          </p:nvPr>
        </p:nvSpPr>
        <p:spPr/>
        <p:txBody>
          <a:bodyPr/>
          <a:lstStyle/>
          <a:p>
            <a:r>
              <a:rPr lang="en-US" altLang="ja-JP" dirty="0"/>
              <a:t>We need to consider when NVDIMM becomes broken</a:t>
            </a:r>
            <a:endParaRPr kumimoji="1" lang="en-US" altLang="ja-JP" dirty="0"/>
          </a:p>
          <a:p>
            <a:pPr lvl="1"/>
            <a:r>
              <a:rPr kumimoji="1" lang="en-US" altLang="ja-JP" dirty="0"/>
              <a:t>The life of NVDIMM is limited</a:t>
            </a:r>
          </a:p>
          <a:p>
            <a:pPr lvl="2"/>
            <a:r>
              <a:rPr kumimoji="1" lang="en-US" altLang="ja-JP" sz="2000" dirty="0"/>
              <a:t>Write endurance of NVDIMM </a:t>
            </a:r>
            <a:r>
              <a:rPr lang="en-US" altLang="ja-JP" sz="2000" dirty="0"/>
              <a:t>is / will be not infinite</a:t>
            </a:r>
          </a:p>
          <a:p>
            <a:pPr lvl="2"/>
            <a:r>
              <a:rPr lang="en-US" altLang="ja-JP" sz="2000" dirty="0"/>
              <a:t>NVDIMM module has / may have some feature</a:t>
            </a:r>
          </a:p>
          <a:p>
            <a:pPr lvl="3"/>
            <a:r>
              <a:rPr lang="en-US" altLang="ja-JP" sz="1800" dirty="0"/>
              <a:t>wear leveling</a:t>
            </a:r>
          </a:p>
          <a:p>
            <a:pPr lvl="3"/>
            <a:r>
              <a:rPr lang="en-US" altLang="ja-JP" sz="1800" dirty="0"/>
              <a:t>spare blocks instead of broken block</a:t>
            </a:r>
          </a:p>
          <a:p>
            <a:pPr lvl="3"/>
            <a:r>
              <a:rPr lang="en-US" altLang="ja-JP" sz="1800" dirty="0"/>
              <a:t>If spare block is consumed completely, the NVDIMM modules can not recover</a:t>
            </a:r>
          </a:p>
          <a:p>
            <a:pPr lvl="2"/>
            <a:r>
              <a:rPr lang="en-US" altLang="ja-JP" sz="2000" dirty="0"/>
              <a:t>NVDIMM-N has a battery in the module</a:t>
            </a:r>
          </a:p>
          <a:p>
            <a:pPr lvl="3"/>
            <a:r>
              <a:rPr lang="en-US" altLang="ja-JP" sz="1800" dirty="0"/>
              <a:t>It will be also deteriorated</a:t>
            </a:r>
          </a:p>
          <a:p>
            <a:pPr lvl="1"/>
            <a:r>
              <a:rPr lang="en-US" altLang="ja-JP" dirty="0"/>
              <a:t>Bit error may also occur on NVDIMM</a:t>
            </a:r>
          </a:p>
          <a:p>
            <a:pPr lvl="2"/>
            <a:r>
              <a:rPr lang="en-US" altLang="ja-JP" sz="2000" dirty="0"/>
              <a:t>“Scrubbing” feature may rescue it from fatal error if possible</a:t>
            </a:r>
          </a:p>
          <a:p>
            <a:pPr lvl="3"/>
            <a:r>
              <a:rPr lang="en-US" altLang="ja-JP" sz="1800" dirty="0"/>
              <a:t>If it can not rescue, the block becomes broken</a:t>
            </a:r>
          </a:p>
          <a:p>
            <a:pPr lvl="1"/>
            <a:endParaRPr lang="en-US" altLang="ja-JP" sz="2400" dirty="0"/>
          </a:p>
          <a:p>
            <a:pPr marL="338137" lvl="1" indent="0">
              <a:buNone/>
            </a:pPr>
            <a:endParaRPr lang="en-US" altLang="ja-JP" dirty="0"/>
          </a:p>
          <a:p>
            <a:pPr lvl="1"/>
            <a:endParaRPr lang="en-US" altLang="ja-JP" dirty="0"/>
          </a:p>
          <a:p>
            <a:pPr lvl="1"/>
            <a:endParaRPr kumimoji="1" lang="ja-JP" altLang="en-US" dirty="0"/>
          </a:p>
        </p:txBody>
      </p:sp>
      <p:sp>
        <p:nvSpPr>
          <p:cNvPr id="4" name="フッター プレースホルダー 3"/>
          <p:cNvSpPr>
            <a:spLocks noGrp="1"/>
          </p:cNvSpPr>
          <p:nvPr>
            <p:ph type="ftr" sz="quarter" idx="11"/>
          </p:nvPr>
        </p:nvSpPr>
        <p:spPr/>
        <p:txBody>
          <a:bodyPr/>
          <a:lstStyle/>
          <a:p>
            <a:r>
              <a:rPr lang="de-DE" altLang="ja-JP"/>
              <a:t>Copyright 2018 FUJITSU LIMITED</a:t>
            </a:r>
            <a:endParaRPr lang="de-DE" altLang="ja-JP" dirty="0"/>
          </a:p>
        </p:txBody>
      </p:sp>
      <p:sp>
        <p:nvSpPr>
          <p:cNvPr id="5" name="角丸四角形 4"/>
          <p:cNvSpPr/>
          <p:nvPr/>
        </p:nvSpPr>
        <p:spPr bwMode="gray">
          <a:xfrm>
            <a:off x="641116" y="5825692"/>
            <a:ext cx="7920880" cy="504056"/>
          </a:xfrm>
          <a:prstGeom prst="roundRect">
            <a:avLst/>
          </a:prstGeom>
          <a:solidFill>
            <a:schemeClr val="accent2">
              <a:lumMod val="20000"/>
              <a:lumOff val="80000"/>
            </a:schemeClr>
          </a:solidFill>
          <a:ln w="9525" cap="flat" cmpd="sng" algn="ctr">
            <a:solidFill>
              <a:srgbClr val="B1B1AC"/>
            </a:solidFill>
            <a:prstDash val="solid"/>
            <a:round/>
            <a:headEnd type="none" w="med" len="med"/>
            <a:tailEnd type="none" w="med" len="med"/>
          </a:ln>
          <a:effectLst/>
          <a:scene3d>
            <a:camera prst="orthographicFront"/>
            <a:lightRig rig="threePt" dir="t"/>
          </a:scene3d>
          <a:sp3d>
            <a:bevelT/>
          </a:sp3d>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2400" dirty="0">
                <a:latin typeface="+mj-lt"/>
                <a:ea typeface="+mn-ea"/>
              </a:rPr>
              <a:t>We need to have a way to replace broken NVDIMM</a:t>
            </a:r>
            <a:endParaRPr kumimoji="1" lang="ja-JP" altLang="en-US" sz="2400" b="0" i="0" u="none" strike="noStrike" cap="none" normalizeH="0" baseline="0" dirty="0" err="1">
              <a:ln>
                <a:noFill/>
              </a:ln>
              <a:effectLst/>
              <a:latin typeface="+mj-lt"/>
              <a:ea typeface="+mn-ea"/>
            </a:endParaRPr>
          </a:p>
        </p:txBody>
      </p:sp>
    </p:spTree>
    <p:extLst>
      <p:ext uri="{BB962C8B-B14F-4D97-AF65-F5344CB8AC3E}">
        <p14:creationId xmlns:p14="http://schemas.microsoft.com/office/powerpoint/2010/main" val="2523147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Question </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a:t>Please imagine a difference between HDD/SSD and NVDIMM</a:t>
            </a:r>
          </a:p>
          <a:p>
            <a:pPr lvl="1"/>
            <a:r>
              <a:rPr lang="en-US" altLang="ja-JP" dirty="0"/>
              <a:t>How to replace its device?</a:t>
            </a:r>
          </a:p>
          <a:p>
            <a:pPr lvl="1"/>
            <a:endParaRPr kumimoji="1" lang="ja-JP" altLang="en-US"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pic>
        <p:nvPicPr>
          <p:cNvPr id="6" name="Picture 5" descr="http://pr.fujitsu.com/jp/news/2009/04/6al.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53369" y="1794123"/>
            <a:ext cx="5616624" cy="3744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71984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Answer</a:t>
            </a:r>
            <a:endParaRPr kumimoji="1" lang="ja-JP" altLang="en-US" dirty="0"/>
          </a:p>
        </p:txBody>
      </p:sp>
      <p:sp>
        <p:nvSpPr>
          <p:cNvPr id="3" name="コンテンツ プレースホルダー 2"/>
          <p:cNvSpPr>
            <a:spLocks noGrp="1"/>
          </p:cNvSpPr>
          <p:nvPr>
            <p:ph idx="1"/>
          </p:nvPr>
        </p:nvSpPr>
        <p:spPr/>
        <p:txBody>
          <a:bodyPr/>
          <a:lstStyle/>
          <a:p>
            <a:r>
              <a:rPr lang="en-US" altLang="ja-JP" dirty="0"/>
              <a:t>There is a difference between SSD/HDD and NVDIMM replacement like the followings </a:t>
            </a:r>
          </a:p>
          <a:p>
            <a:pPr lvl="1"/>
            <a:endParaRPr kumimoji="1" lang="ja-JP" altLang="en-US"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pic>
        <p:nvPicPr>
          <p:cNvPr id="6" name="Picture 4" descr="http://pr.fujitsu.com/jp/news/2009/04/6al.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75656" y="1916832"/>
            <a:ext cx="5616624" cy="3744416"/>
          </a:xfrm>
          <a:prstGeom prst="rect">
            <a:avLst/>
          </a:prstGeom>
          <a:noFill/>
          <a:extLst>
            <a:ext uri="{909E8E84-426E-40DD-AFC4-6F175D3DCCD1}">
              <a14:hiddenFill xmlns:a14="http://schemas.microsoft.com/office/drawing/2010/main">
                <a:solidFill>
                  <a:srgbClr val="FFFFFF"/>
                </a:solidFill>
              </a14:hiddenFill>
            </a:ext>
          </a:extLst>
        </p:spPr>
      </p:pic>
      <p:sp>
        <p:nvSpPr>
          <p:cNvPr id="7" name="四角形吹き出し 6"/>
          <p:cNvSpPr/>
          <p:nvPr/>
        </p:nvSpPr>
        <p:spPr bwMode="gray">
          <a:xfrm>
            <a:off x="1763688" y="1632298"/>
            <a:ext cx="7178699" cy="1220638"/>
          </a:xfrm>
          <a:prstGeom prst="wedgeRectCallout">
            <a:avLst>
              <a:gd name="adj1" fmla="val -30685"/>
              <a:gd name="adj2" fmla="val 87586"/>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altLang="ja-JP" b="1" dirty="0"/>
              <a:t>HDD/SSD</a:t>
            </a:r>
          </a:p>
          <a:p>
            <a:pPr marL="285750" indent="-285750" algn="l">
              <a:buFont typeface="Arial" panose="020B0604020202020204" pitchFamily="34" charset="0"/>
              <a:buChar char="•"/>
            </a:pPr>
            <a:r>
              <a:rPr lang="en-US" altLang="ja-JP" b="1" dirty="0"/>
              <a:t>A disk unit is removable without opening the cover of box</a:t>
            </a:r>
          </a:p>
          <a:p>
            <a:pPr marL="285750" indent="-285750" algn="l">
              <a:buFont typeface="Arial" panose="020B0604020202020204" pitchFamily="34" charset="0"/>
              <a:buChar char="•"/>
            </a:pPr>
            <a:r>
              <a:rPr lang="en-US" altLang="ja-JP" b="1" dirty="0"/>
              <a:t>Hot-replace is enabled by hardware (</a:t>
            </a:r>
            <a:r>
              <a:rPr lang="en-US" altLang="ja-JP" b="1" dirty="0" err="1"/>
              <a:t>hotplug</a:t>
            </a:r>
            <a:r>
              <a:rPr lang="en-US" altLang="ja-JP" b="1" dirty="0"/>
              <a:t> slot, electric switch, </a:t>
            </a:r>
            <a:r>
              <a:rPr lang="en-US" altLang="ja-JP" b="1" dirty="0" err="1"/>
              <a:t>etc</a:t>
            </a:r>
            <a:r>
              <a:rPr lang="en-US" altLang="ja-JP" b="1" dirty="0"/>
              <a:t>)</a:t>
            </a:r>
          </a:p>
          <a:p>
            <a:pPr marL="285750" indent="-285750" algn="l">
              <a:buFont typeface="Arial" panose="020B0604020202020204" pitchFamily="34" charset="0"/>
              <a:buChar char="•"/>
            </a:pPr>
            <a:r>
              <a:rPr lang="en-US" altLang="ja-JP" b="1" dirty="0"/>
              <a:t>Device Mirroring is helpful for replacing the device</a:t>
            </a:r>
          </a:p>
        </p:txBody>
      </p:sp>
      <p:sp>
        <p:nvSpPr>
          <p:cNvPr id="8" name="四角形吹き出し 7"/>
          <p:cNvSpPr/>
          <p:nvPr/>
        </p:nvSpPr>
        <p:spPr bwMode="gray">
          <a:xfrm>
            <a:off x="1475656" y="3702224"/>
            <a:ext cx="6552728" cy="2103040"/>
          </a:xfrm>
          <a:prstGeom prst="wedgeRectCallout">
            <a:avLst>
              <a:gd name="adj1" fmla="val 3606"/>
              <a:gd name="adj2" fmla="val -58416"/>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altLang="ja-JP" b="1" dirty="0"/>
              <a:t>NVDIMM</a:t>
            </a:r>
          </a:p>
          <a:p>
            <a:pPr marL="285750" indent="-285750" algn="l">
              <a:buFont typeface="Arial" panose="020B0604020202020204" pitchFamily="34" charset="0"/>
              <a:buChar char="•"/>
            </a:pPr>
            <a:r>
              <a:rPr lang="en-US" altLang="ja-JP" b="1" dirty="0"/>
              <a:t>You need to open the cover of box to replace NVDIMM</a:t>
            </a:r>
          </a:p>
          <a:p>
            <a:pPr marL="285750" indent="-285750" algn="l">
              <a:buFont typeface="Arial" panose="020B0604020202020204" pitchFamily="34" charset="0"/>
              <a:buChar char="•"/>
            </a:pPr>
            <a:r>
              <a:rPr lang="en-US" altLang="ja-JP" b="1" dirty="0"/>
              <a:t>Hardware does NOT support hot-replace for NVDIMM </a:t>
            </a:r>
          </a:p>
          <a:p>
            <a:pPr marL="285750" indent="-285750" algn="l">
              <a:buFont typeface="Arial" panose="020B0604020202020204" pitchFamily="34" charset="0"/>
              <a:buChar char="•"/>
            </a:pPr>
            <a:r>
              <a:rPr lang="en-US" altLang="ja-JP" b="1" dirty="0"/>
              <a:t>No hardware mirroring</a:t>
            </a:r>
            <a:r>
              <a:rPr lang="ja-JP" altLang="en-US" b="1" dirty="0"/>
              <a:t> </a:t>
            </a:r>
            <a:r>
              <a:rPr lang="en-US" altLang="ja-JP" b="1" dirty="0"/>
              <a:t>for NVDIMM (at least, currently)</a:t>
            </a:r>
          </a:p>
          <a:p>
            <a:pPr marL="742950" lvl="1" indent="-285750" algn="l">
              <a:buFont typeface="Arial" panose="020B0604020202020204" pitchFamily="34" charset="0"/>
              <a:buChar char="•"/>
            </a:pPr>
            <a:r>
              <a:rPr lang="en-US" altLang="ja-JP" b="1" dirty="0"/>
              <a:t>In addition, you can not use Software RAID </a:t>
            </a:r>
            <a:br>
              <a:rPr lang="en-US" altLang="ja-JP" b="1" dirty="0"/>
            </a:br>
            <a:r>
              <a:rPr lang="en-US" altLang="ja-JP" b="1" dirty="0"/>
              <a:t>with Filesystem DAX or Device DAX</a:t>
            </a:r>
          </a:p>
        </p:txBody>
      </p:sp>
      <p:sp>
        <p:nvSpPr>
          <p:cNvPr id="4" name="テキスト ボックス 3"/>
          <p:cNvSpPr txBox="1"/>
          <p:nvPr/>
        </p:nvSpPr>
        <p:spPr>
          <a:xfrm>
            <a:off x="899592" y="6093296"/>
            <a:ext cx="7776864" cy="461665"/>
          </a:xfrm>
          <a:prstGeom prst="rect">
            <a:avLst/>
          </a:prstGeom>
          <a:noFill/>
        </p:spPr>
        <p:txBody>
          <a:bodyPr wrap="square" rtlCol="0">
            <a:spAutoFit/>
          </a:bodyPr>
          <a:lstStyle/>
          <a:p>
            <a:r>
              <a:rPr lang="en-US" altLang="ja-JP" sz="2400" dirty="0">
                <a:latin typeface="+mn-lt"/>
              </a:rPr>
              <a:t>R</a:t>
            </a:r>
            <a:r>
              <a:rPr kumimoji="1" lang="en-US" altLang="ja-JP" sz="2400" dirty="0">
                <a:latin typeface="+mn-lt"/>
              </a:rPr>
              <a:t>eplacing of NVDIMM is more difficult than SSD/HDD</a:t>
            </a:r>
            <a:endParaRPr kumimoji="1" lang="ja-JP" altLang="en-US" sz="2400" dirty="0">
              <a:latin typeface="+mn-lt"/>
            </a:endParaRPr>
          </a:p>
        </p:txBody>
      </p:sp>
    </p:spTree>
    <p:extLst>
      <p:ext uri="{BB962C8B-B14F-4D97-AF65-F5344CB8AC3E}">
        <p14:creationId xmlns:p14="http://schemas.microsoft.com/office/powerpoint/2010/main" val="494211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2800" dirty="0"/>
              <a:t>Replacing broken NVDIMM is complex (1/2)</a:t>
            </a:r>
            <a:endParaRPr kumimoji="1" lang="ja-JP" altLang="en-US" sz="2800" dirty="0"/>
          </a:p>
        </p:txBody>
      </p:sp>
      <p:sp>
        <p:nvSpPr>
          <p:cNvPr id="3" name="コンテンツ プレースホルダー 2"/>
          <p:cNvSpPr>
            <a:spLocks noGrp="1"/>
          </p:cNvSpPr>
          <p:nvPr>
            <p:ph idx="1"/>
          </p:nvPr>
        </p:nvSpPr>
        <p:spPr>
          <a:xfrm>
            <a:off x="168275" y="869951"/>
            <a:ext cx="8786813" cy="1262906"/>
          </a:xfrm>
        </p:spPr>
        <p:txBody>
          <a:bodyPr/>
          <a:lstStyle/>
          <a:p>
            <a:r>
              <a:rPr lang="en-US" altLang="ja-JP" dirty="0"/>
              <a:t>In addition, the specification of NVDIMM (region and namespace) is cause of more difficulty of replacement</a:t>
            </a:r>
          </a:p>
          <a:p>
            <a:pPr lvl="1"/>
            <a:r>
              <a:rPr lang="en-US" altLang="ja-JP" dirty="0"/>
              <a:t>In this figure, when a block on region 0 is broken eternally, and user need to replace it, what information is necessary?</a:t>
            </a:r>
            <a:endParaRPr kumimoji="1" lang="ja-JP" altLang="en-US"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
        <p:nvSpPr>
          <p:cNvPr id="23" name="正方形/長方形 22"/>
          <p:cNvSpPr/>
          <p:nvPr/>
        </p:nvSpPr>
        <p:spPr bwMode="gray">
          <a:xfrm>
            <a:off x="1259632" y="3933056"/>
            <a:ext cx="7698631" cy="2592288"/>
          </a:xfrm>
          <a:prstGeom prst="rect">
            <a:avLst/>
          </a:prstGeom>
          <a:no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4" name="フッター プレースホルダー 4"/>
          <p:cNvSpPr txBox="1">
            <a:spLocks/>
          </p:cNvSpPr>
          <p:nvPr/>
        </p:nvSpPr>
        <p:spPr bwMode="gray">
          <a:xfrm>
            <a:off x="4935538" y="6671379"/>
            <a:ext cx="4022725" cy="1834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defPPr>
              <a:defRPr lang="ja-JP"/>
            </a:defPPr>
            <a:lvl1pPr algn="r" rtl="0" fontAlgn="base">
              <a:spcBef>
                <a:spcPct val="0"/>
              </a:spcBef>
              <a:spcAft>
                <a:spcPct val="0"/>
              </a:spcAft>
              <a:defRPr kumimoji="0" sz="800" kern="1200">
                <a:solidFill>
                  <a:schemeClr val="tx1"/>
                </a:solidFill>
                <a:latin typeface="+mn-lt"/>
                <a:ea typeface="ＭＳ Ｐゴシック" pitchFamily="50" charset="-128"/>
                <a:cs typeface="+mn-cs"/>
              </a:defRPr>
            </a:lvl1pPr>
            <a:lvl2pPr marL="4572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2pPr>
            <a:lvl3pPr marL="9144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3pPr>
            <a:lvl4pPr marL="13716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4pPr>
            <a:lvl5pPr marL="1828800" algn="ctr" rtl="0" fontAlgn="ctr">
              <a:spcBef>
                <a:spcPct val="0"/>
              </a:spcBef>
              <a:spcAft>
                <a:spcPct val="0"/>
              </a:spcAft>
              <a:defRPr kumimoji="1" kern="1200">
                <a:solidFill>
                  <a:srgbClr val="000000"/>
                </a:solidFill>
                <a:latin typeface="ＭＳ Ｐゴシック" pitchFamily="50" charset="-128"/>
                <a:ea typeface="ＭＳ Ｐゴシック" pitchFamily="50" charset="-128"/>
                <a:cs typeface="+mn-cs"/>
              </a:defRPr>
            </a:lvl5pPr>
            <a:lvl6pPr marL="22860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6pPr>
            <a:lvl7pPr marL="27432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7pPr>
            <a:lvl8pPr marL="32004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8pPr>
            <a:lvl9pPr marL="3657600" algn="l" defTabSz="914400" rtl="0" eaLnBrk="1" latinLnBrk="0" hangingPunct="1">
              <a:defRPr kumimoji="1" kern="1200">
                <a:solidFill>
                  <a:srgbClr val="000000"/>
                </a:solidFill>
                <a:latin typeface="ＭＳ Ｐゴシック" pitchFamily="50" charset="-128"/>
                <a:ea typeface="ＭＳ Ｐゴシック" pitchFamily="50" charset="-128"/>
                <a:cs typeface="+mn-cs"/>
              </a:defRPr>
            </a:lvl9pPr>
          </a:lstStyle>
          <a:p>
            <a:r>
              <a:rPr lang="de-DE" altLang="ja-JP" sz="700"/>
              <a:t>Copyright 2018 FUJITSU LIMITED</a:t>
            </a:r>
            <a:endParaRPr lang="de-DE" altLang="ja-JP" sz="700" dirty="0"/>
          </a:p>
        </p:txBody>
      </p:sp>
      <p:sp>
        <p:nvSpPr>
          <p:cNvPr id="25" name="正方形/長方形 24"/>
          <p:cNvSpPr/>
          <p:nvPr/>
        </p:nvSpPr>
        <p:spPr bwMode="gray">
          <a:xfrm>
            <a:off x="3505996" y="4085862"/>
            <a:ext cx="5170462" cy="574953"/>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6" name="正方形/長方形 25"/>
          <p:cNvSpPr/>
          <p:nvPr/>
        </p:nvSpPr>
        <p:spPr bwMode="gray">
          <a:xfrm>
            <a:off x="3505995" y="5855367"/>
            <a:ext cx="5314476" cy="529766"/>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7" name="正方形/長方形 26"/>
          <p:cNvSpPr/>
          <p:nvPr/>
        </p:nvSpPr>
        <p:spPr bwMode="gray">
          <a:xfrm>
            <a:off x="3505994" y="4998396"/>
            <a:ext cx="5314477" cy="568807"/>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8" name="正方形/長方形 27"/>
          <p:cNvSpPr/>
          <p:nvPr/>
        </p:nvSpPr>
        <p:spPr bwMode="gray">
          <a:xfrm>
            <a:off x="5436096" y="4085862"/>
            <a:ext cx="3384376" cy="574953"/>
          </a:xfrm>
          <a:prstGeom prst="rect">
            <a:avLst/>
          </a:prstGeom>
          <a:solidFill>
            <a:schemeClr val="bg1">
              <a:lumMod val="95000"/>
              <a:alpha val="69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region 1</a:t>
            </a:r>
          </a:p>
        </p:txBody>
      </p:sp>
      <p:sp>
        <p:nvSpPr>
          <p:cNvPr id="29" name="正方形/長方形 28"/>
          <p:cNvSpPr/>
          <p:nvPr/>
        </p:nvSpPr>
        <p:spPr bwMode="gray">
          <a:xfrm>
            <a:off x="5436096" y="4998396"/>
            <a:ext cx="2448275" cy="568808"/>
          </a:xfrm>
          <a:prstGeom prst="rect">
            <a:avLst/>
          </a:prstGeom>
          <a:solidFill>
            <a:schemeClr val="bg1">
              <a:lumMod val="95000"/>
              <a:alpha val="75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region 2</a:t>
            </a:r>
          </a:p>
        </p:txBody>
      </p:sp>
      <p:sp>
        <p:nvSpPr>
          <p:cNvPr id="30" name="正方形/長方形 29"/>
          <p:cNvSpPr/>
          <p:nvPr/>
        </p:nvSpPr>
        <p:spPr bwMode="gray">
          <a:xfrm>
            <a:off x="3635895" y="4064785"/>
            <a:ext cx="1800201" cy="2320348"/>
          </a:xfrm>
          <a:prstGeom prst="rect">
            <a:avLst/>
          </a:prstGeom>
          <a:solidFill>
            <a:schemeClr val="bg1">
              <a:lumMod val="95000"/>
              <a:alpha val="87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32" name="テキスト ボックス 31"/>
          <p:cNvSpPr txBox="1"/>
          <p:nvPr/>
        </p:nvSpPr>
        <p:spPr>
          <a:xfrm>
            <a:off x="150583" y="4925783"/>
            <a:ext cx="899592" cy="584775"/>
          </a:xfrm>
          <a:prstGeom prst="rect">
            <a:avLst/>
          </a:prstGeom>
          <a:noFill/>
        </p:spPr>
        <p:txBody>
          <a:bodyPr wrap="square" rtlCol="0">
            <a:spAutoFit/>
          </a:bodyPr>
          <a:lstStyle/>
          <a:p>
            <a:pPr algn="l"/>
            <a:r>
              <a:rPr kumimoji="1" lang="en-US" altLang="ja-JP" sz="1600" dirty="0">
                <a:latin typeface="+mn-lt"/>
              </a:rPr>
              <a:t>System</a:t>
            </a:r>
            <a:br>
              <a:rPr kumimoji="1" lang="en-US" altLang="ja-JP" sz="1600" dirty="0">
                <a:latin typeface="+mn-lt"/>
              </a:rPr>
            </a:br>
            <a:r>
              <a:rPr kumimoji="1" lang="en-US" altLang="ja-JP" sz="1600" dirty="0">
                <a:latin typeface="+mn-lt"/>
              </a:rPr>
              <a:t> Board</a:t>
            </a:r>
            <a:endParaRPr kumimoji="1" lang="ja-JP" altLang="en-US" sz="1600" dirty="0">
              <a:latin typeface="+mn-lt"/>
            </a:endParaRPr>
          </a:p>
        </p:txBody>
      </p:sp>
      <p:sp>
        <p:nvSpPr>
          <p:cNvPr id="33" name="テキスト ボックス 32"/>
          <p:cNvSpPr txBox="1"/>
          <p:nvPr/>
        </p:nvSpPr>
        <p:spPr>
          <a:xfrm>
            <a:off x="1233969" y="4096338"/>
            <a:ext cx="1913311" cy="584775"/>
          </a:xfrm>
          <a:prstGeom prst="rect">
            <a:avLst/>
          </a:prstGeom>
          <a:noFill/>
        </p:spPr>
        <p:txBody>
          <a:bodyPr wrap="square" rtlCol="0">
            <a:spAutoFit/>
          </a:bodyPr>
          <a:lstStyle/>
          <a:p>
            <a:r>
              <a:rPr kumimoji="1" lang="en-US" altLang="ja-JP" sz="1600" dirty="0">
                <a:latin typeface="+mn-lt"/>
              </a:rPr>
              <a:t>NVDIMM module1</a:t>
            </a:r>
          </a:p>
          <a:p>
            <a:r>
              <a:rPr lang="en-US" altLang="ja-JP" sz="1600" dirty="0">
                <a:latin typeface="+mn-lt"/>
              </a:rPr>
              <a:t>(nmem1)</a:t>
            </a:r>
            <a:endParaRPr kumimoji="1" lang="ja-JP" altLang="en-US" sz="1600" dirty="0">
              <a:latin typeface="+mn-lt"/>
            </a:endParaRPr>
          </a:p>
        </p:txBody>
      </p:sp>
      <p:sp>
        <p:nvSpPr>
          <p:cNvPr id="34" name="テキスト ボックス 33"/>
          <p:cNvSpPr txBox="1"/>
          <p:nvPr/>
        </p:nvSpPr>
        <p:spPr>
          <a:xfrm>
            <a:off x="1190465" y="4982428"/>
            <a:ext cx="1970135" cy="584775"/>
          </a:xfrm>
          <a:prstGeom prst="rect">
            <a:avLst/>
          </a:prstGeom>
          <a:noFill/>
        </p:spPr>
        <p:txBody>
          <a:bodyPr wrap="square" rtlCol="0">
            <a:spAutoFit/>
          </a:bodyPr>
          <a:lstStyle/>
          <a:p>
            <a:r>
              <a:rPr kumimoji="1" lang="en-US" altLang="ja-JP" sz="1600" dirty="0">
                <a:latin typeface="+mn-lt"/>
              </a:rPr>
              <a:t>NVDIMM module2</a:t>
            </a:r>
            <a:br>
              <a:rPr kumimoji="1" lang="en-US" altLang="ja-JP" sz="1600" dirty="0">
                <a:latin typeface="+mn-lt"/>
              </a:rPr>
            </a:br>
            <a:r>
              <a:rPr kumimoji="1" lang="en-US" altLang="ja-JP" sz="1600" dirty="0">
                <a:latin typeface="+mn-lt"/>
              </a:rPr>
              <a:t>(nmem2)</a:t>
            </a:r>
            <a:endParaRPr kumimoji="1" lang="ja-JP" altLang="en-US" sz="1600" dirty="0">
              <a:latin typeface="+mn-lt"/>
            </a:endParaRPr>
          </a:p>
        </p:txBody>
      </p:sp>
      <p:sp>
        <p:nvSpPr>
          <p:cNvPr id="35" name="テキスト ボックス 34"/>
          <p:cNvSpPr txBox="1"/>
          <p:nvPr/>
        </p:nvSpPr>
        <p:spPr>
          <a:xfrm>
            <a:off x="1232240" y="5832877"/>
            <a:ext cx="1970134" cy="584775"/>
          </a:xfrm>
          <a:prstGeom prst="rect">
            <a:avLst/>
          </a:prstGeom>
          <a:noFill/>
        </p:spPr>
        <p:txBody>
          <a:bodyPr wrap="square" rtlCol="0">
            <a:spAutoFit/>
          </a:bodyPr>
          <a:lstStyle/>
          <a:p>
            <a:r>
              <a:rPr kumimoji="1" lang="en-US" altLang="ja-JP" sz="1600" dirty="0">
                <a:latin typeface="+mn-lt"/>
              </a:rPr>
              <a:t>NVDIMM module 3</a:t>
            </a:r>
            <a:br>
              <a:rPr kumimoji="1" lang="en-US" altLang="ja-JP" sz="1600" dirty="0">
                <a:latin typeface="+mn-lt"/>
              </a:rPr>
            </a:br>
            <a:r>
              <a:rPr kumimoji="1" lang="en-US" altLang="ja-JP" sz="1600" dirty="0">
                <a:latin typeface="+mn-lt"/>
              </a:rPr>
              <a:t>(nmem3)</a:t>
            </a:r>
            <a:endParaRPr kumimoji="1" lang="ja-JP" altLang="en-US" sz="1600" dirty="0">
              <a:latin typeface="+mn-lt"/>
            </a:endParaRPr>
          </a:p>
        </p:txBody>
      </p:sp>
      <p:cxnSp>
        <p:nvCxnSpPr>
          <p:cNvPr id="36" name="直線矢印コネクタ 35"/>
          <p:cNvCxnSpPr>
            <a:stCxn id="33" idx="3"/>
            <a:endCxn id="25" idx="1"/>
          </p:cNvCxnSpPr>
          <p:nvPr/>
        </p:nvCxnSpPr>
        <p:spPr bwMode="auto">
          <a:xfrm flipV="1">
            <a:off x="3147280" y="4373339"/>
            <a:ext cx="358716" cy="15387"/>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37" name="直線矢印コネクタ 36"/>
          <p:cNvCxnSpPr>
            <a:stCxn id="34" idx="3"/>
            <a:endCxn id="27" idx="1"/>
          </p:cNvCxnSpPr>
          <p:nvPr/>
        </p:nvCxnSpPr>
        <p:spPr bwMode="auto">
          <a:xfrm>
            <a:off x="3160600" y="5274816"/>
            <a:ext cx="345394" cy="7984"/>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38" name="直線矢印コネクタ 37"/>
          <p:cNvCxnSpPr>
            <a:stCxn id="35" idx="3"/>
            <a:endCxn id="26" idx="1"/>
          </p:cNvCxnSpPr>
          <p:nvPr/>
        </p:nvCxnSpPr>
        <p:spPr bwMode="auto">
          <a:xfrm flipV="1">
            <a:off x="3202374" y="6120250"/>
            <a:ext cx="303621" cy="5015"/>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39" name="左中かっこ 38"/>
          <p:cNvSpPr/>
          <p:nvPr/>
        </p:nvSpPr>
        <p:spPr bwMode="auto">
          <a:xfrm>
            <a:off x="909886" y="3933056"/>
            <a:ext cx="280579" cy="2592288"/>
          </a:xfrm>
          <a:prstGeom prst="leftBrace">
            <a:avLst>
              <a:gd name="adj1" fmla="val 8333"/>
              <a:gd name="adj2" fmla="val 49999"/>
            </a:avLst>
          </a:prstGeom>
          <a:noFill/>
          <a:ln w="9525" cap="flat" cmpd="sng" algn="ctr">
            <a:solidFill>
              <a:srgbClr val="57564F"/>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a:ln>
                <a:noFill/>
              </a:ln>
              <a:solidFill>
                <a:srgbClr val="000000"/>
              </a:solidFill>
              <a:effectLst/>
              <a:latin typeface="ＭＳ Ｐゴシック" pitchFamily="50" charset="-128"/>
              <a:ea typeface="ＭＳ Ｐゴシック" pitchFamily="50" charset="-128"/>
            </a:endParaRPr>
          </a:p>
        </p:txBody>
      </p:sp>
      <p:sp>
        <p:nvSpPr>
          <p:cNvPr id="40" name="正方形/長方形 39"/>
          <p:cNvSpPr/>
          <p:nvPr/>
        </p:nvSpPr>
        <p:spPr bwMode="gray">
          <a:xfrm>
            <a:off x="3644545" y="4080561"/>
            <a:ext cx="1800201" cy="2288795"/>
          </a:xfrm>
          <a:prstGeom prst="rect">
            <a:avLst/>
          </a:prstGeom>
          <a:solidFill>
            <a:schemeClr val="bg1">
              <a:lumMod val="50000"/>
              <a:alpha val="91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solidFill>
                  <a:schemeClr val="bg1"/>
                </a:solidFill>
                <a:effectLst>
                  <a:outerShdw blurRad="38100" dist="38100" dir="2700000" algn="tl">
                    <a:srgbClr val="000000">
                      <a:alpha val="43137"/>
                    </a:srgbClr>
                  </a:outerShdw>
                </a:effectLst>
                <a:latin typeface="+mj-lt"/>
                <a:ea typeface="+mn-ea"/>
              </a:rPr>
              <a:t>namespace0.0</a:t>
            </a:r>
          </a:p>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solidFill>
                  <a:schemeClr val="bg1"/>
                </a:solidFill>
                <a:effectLst>
                  <a:outerShdw blurRad="38100" dist="38100" dir="2700000" algn="tl">
                    <a:srgbClr val="000000">
                      <a:alpha val="43137"/>
                    </a:srgbClr>
                  </a:outerShdw>
                </a:effectLst>
                <a:latin typeface="+mj-lt"/>
                <a:ea typeface="+mn-ea"/>
              </a:rPr>
              <a:t>/dev/pmem0</a:t>
            </a:r>
          </a:p>
          <a:p>
            <a:pPr marL="0" marR="0" indent="0" algn="ctr" defTabSz="914400" rtl="0" eaLnBrk="1" fontAlgn="ctr" latinLnBrk="0" hangingPunct="1">
              <a:lnSpc>
                <a:spcPct val="100000"/>
              </a:lnSpc>
              <a:spcBef>
                <a:spcPct val="0"/>
              </a:spcBef>
              <a:spcAft>
                <a:spcPct val="0"/>
              </a:spcAft>
              <a:buClrTx/>
              <a:buSzTx/>
              <a:buFontTx/>
              <a:buNone/>
              <a:tabLst/>
            </a:pPr>
            <a:endParaRPr kumimoji="1" lang="en-US" altLang="ja-JP" sz="2000" b="0" i="0" u="none" strike="noStrike" cap="none" normalizeH="0" baseline="0" dirty="0">
              <a:ln>
                <a:noFill/>
              </a:ln>
              <a:effectLst/>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endParaRPr lang="en-US" altLang="ja-JP" sz="2000" dirty="0">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endParaRPr kumimoji="1" lang="en-US" altLang="ja-JP" sz="2000" b="0" i="0" u="none" strike="noStrike" cap="none" normalizeH="0" baseline="0" dirty="0">
              <a:ln>
                <a:noFill/>
              </a:ln>
              <a:effectLst/>
              <a:latin typeface="+mj-lt"/>
              <a:ea typeface="+mn-ea"/>
            </a:endParaRPr>
          </a:p>
        </p:txBody>
      </p:sp>
      <p:sp>
        <p:nvSpPr>
          <p:cNvPr id="41" name="正方形/長方形 40"/>
          <p:cNvSpPr/>
          <p:nvPr/>
        </p:nvSpPr>
        <p:spPr bwMode="gray">
          <a:xfrm>
            <a:off x="5436095" y="4077072"/>
            <a:ext cx="1728191" cy="620564"/>
          </a:xfrm>
          <a:prstGeom prst="rect">
            <a:avLst/>
          </a:prstGeom>
          <a:solidFill>
            <a:schemeClr val="bg1">
              <a:lumMod val="50000"/>
              <a:alpha val="91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solidFill>
                  <a:schemeClr val="bg1"/>
                </a:solidFill>
                <a:effectLst>
                  <a:outerShdw blurRad="38100" dist="38100" dir="2700000" algn="tl">
                    <a:srgbClr val="000000">
                      <a:alpha val="43137"/>
                    </a:srgbClr>
                  </a:outerShdw>
                </a:effectLst>
                <a:latin typeface="+mj-lt"/>
                <a:ea typeface="+mn-ea"/>
              </a:rPr>
              <a:t>namespace1.0</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solidFill>
                  <a:schemeClr val="bg1"/>
                </a:solidFill>
                <a:effectLst>
                  <a:outerShdw blurRad="38100" dist="38100" dir="2700000" algn="tl">
                    <a:srgbClr val="000000">
                      <a:alpha val="43137"/>
                    </a:srgbClr>
                  </a:outerShdw>
                </a:effectLst>
                <a:latin typeface="+mj-lt"/>
                <a:ea typeface="+mn-ea"/>
              </a:rPr>
              <a:t>/dev/pmem1s</a:t>
            </a:r>
            <a:endParaRPr kumimoji="1" lang="ja-JP" altLang="en-US" b="0" i="0" u="none" strike="noStrike" cap="none" normalizeH="0" baseline="0" dirty="0" err="1">
              <a:ln>
                <a:noFill/>
              </a:ln>
              <a:solidFill>
                <a:schemeClr val="bg1"/>
              </a:solidFill>
              <a:effectLst>
                <a:outerShdw blurRad="38100" dist="38100" dir="2700000" algn="tl">
                  <a:srgbClr val="000000">
                    <a:alpha val="43137"/>
                  </a:srgbClr>
                </a:outerShdw>
              </a:effectLst>
              <a:latin typeface="+mj-lt"/>
              <a:ea typeface="+mn-ea"/>
            </a:endParaRPr>
          </a:p>
        </p:txBody>
      </p:sp>
      <p:sp>
        <p:nvSpPr>
          <p:cNvPr id="42" name="正方形/長方形 41"/>
          <p:cNvSpPr/>
          <p:nvPr/>
        </p:nvSpPr>
        <p:spPr bwMode="gray">
          <a:xfrm>
            <a:off x="7177361" y="4077072"/>
            <a:ext cx="1656185" cy="620564"/>
          </a:xfrm>
          <a:prstGeom prst="rect">
            <a:avLst/>
          </a:prstGeom>
          <a:solidFill>
            <a:schemeClr val="bg1">
              <a:lumMod val="50000"/>
              <a:alpha val="91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solidFill>
                  <a:schemeClr val="bg1"/>
                </a:solidFill>
                <a:effectLst>
                  <a:outerShdw blurRad="38100" dist="38100" dir="2700000" algn="tl">
                    <a:srgbClr val="000000">
                      <a:alpha val="43137"/>
                    </a:srgbClr>
                  </a:outerShdw>
                </a:effectLst>
                <a:latin typeface="+mj-lt"/>
                <a:ea typeface="+mn-ea"/>
              </a:rPr>
              <a:t>namespace1.1</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solidFill>
                  <a:schemeClr val="bg1"/>
                </a:solidFill>
                <a:effectLst>
                  <a:outerShdw blurRad="38100" dist="38100" dir="2700000" algn="tl">
                    <a:srgbClr val="000000">
                      <a:alpha val="43137"/>
                    </a:srgbClr>
                  </a:outerShdw>
                </a:effectLst>
                <a:latin typeface="+mj-lt"/>
                <a:ea typeface="+mn-ea"/>
              </a:rPr>
              <a:t>/dev/pmem1.1</a:t>
            </a:r>
            <a:endParaRPr kumimoji="1" lang="ja-JP" altLang="en-US" b="0" i="0" u="none" strike="noStrike" cap="none" normalizeH="0" baseline="0" dirty="0" err="1">
              <a:ln>
                <a:noFill/>
              </a:ln>
              <a:solidFill>
                <a:schemeClr val="bg1"/>
              </a:solidFill>
              <a:effectLst>
                <a:outerShdw blurRad="38100" dist="38100" dir="2700000" algn="tl">
                  <a:srgbClr val="000000">
                    <a:alpha val="43137"/>
                  </a:srgbClr>
                </a:outerShdw>
              </a:effectLst>
              <a:latin typeface="+mj-lt"/>
              <a:ea typeface="+mn-ea"/>
            </a:endParaRPr>
          </a:p>
        </p:txBody>
      </p:sp>
      <p:sp>
        <p:nvSpPr>
          <p:cNvPr id="43" name="正方形/長方形 42"/>
          <p:cNvSpPr/>
          <p:nvPr/>
        </p:nvSpPr>
        <p:spPr bwMode="gray">
          <a:xfrm>
            <a:off x="5436096" y="4991677"/>
            <a:ext cx="1908212" cy="575527"/>
          </a:xfrm>
          <a:prstGeom prst="rect">
            <a:avLst/>
          </a:prstGeom>
          <a:solidFill>
            <a:schemeClr val="bg1">
              <a:lumMod val="50000"/>
              <a:alpha val="91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solidFill>
                  <a:schemeClr val="bg1"/>
                </a:solidFill>
                <a:effectLst>
                  <a:outerShdw blurRad="38100" dist="38100" dir="2700000" algn="tl">
                    <a:srgbClr val="000000">
                      <a:alpha val="43137"/>
                    </a:srgbClr>
                  </a:outerShdw>
                </a:effectLst>
                <a:latin typeface="+mj-lt"/>
                <a:ea typeface="+mn-ea"/>
              </a:rPr>
              <a:t>namespac2.0</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solidFill>
                  <a:schemeClr val="bg1"/>
                </a:solidFill>
                <a:effectLst>
                  <a:outerShdw blurRad="38100" dist="38100" dir="2700000" algn="tl">
                    <a:srgbClr val="000000">
                      <a:alpha val="43137"/>
                    </a:srgbClr>
                  </a:outerShdw>
                </a:effectLst>
                <a:latin typeface="+mj-lt"/>
                <a:ea typeface="+mn-ea"/>
              </a:rPr>
              <a:t>/dev/dax2</a:t>
            </a:r>
            <a:endParaRPr kumimoji="1" lang="ja-JP" altLang="en-US" b="0" i="0" u="none" strike="noStrike" cap="none" normalizeH="0" baseline="0" dirty="0" err="1">
              <a:ln>
                <a:noFill/>
              </a:ln>
              <a:solidFill>
                <a:schemeClr val="bg1"/>
              </a:solidFill>
              <a:effectLst>
                <a:outerShdw blurRad="38100" dist="38100" dir="2700000" algn="tl">
                  <a:srgbClr val="000000">
                    <a:alpha val="43137"/>
                  </a:srgbClr>
                </a:outerShdw>
              </a:effectLst>
              <a:latin typeface="+mj-lt"/>
              <a:ea typeface="+mn-ea"/>
            </a:endParaRPr>
          </a:p>
        </p:txBody>
      </p:sp>
      <p:sp>
        <p:nvSpPr>
          <p:cNvPr id="44" name="爆発 1 43"/>
          <p:cNvSpPr/>
          <p:nvPr/>
        </p:nvSpPr>
        <p:spPr bwMode="gray">
          <a:xfrm>
            <a:off x="3886676" y="5092933"/>
            <a:ext cx="1298635" cy="720080"/>
          </a:xfrm>
          <a:prstGeom prst="irregularSeal1">
            <a:avLst/>
          </a:prstGeom>
          <a:solidFill>
            <a:srgbClr val="FFFF00"/>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broken</a:t>
            </a:r>
            <a:endParaRPr kumimoji="1" lang="ja-JP" altLang="en-US" sz="1800" b="0" i="0" u="none" strike="noStrike" cap="none" normalizeH="0" baseline="0" dirty="0" err="1">
              <a:ln>
                <a:noFill/>
              </a:ln>
              <a:effectLst/>
              <a:latin typeface="+mj-lt"/>
              <a:ea typeface="+mn-ea"/>
            </a:endParaRPr>
          </a:p>
        </p:txBody>
      </p:sp>
      <p:sp>
        <p:nvSpPr>
          <p:cNvPr id="31" name="テキスト ボックス 30"/>
          <p:cNvSpPr txBox="1"/>
          <p:nvPr/>
        </p:nvSpPr>
        <p:spPr>
          <a:xfrm>
            <a:off x="3635894" y="4166820"/>
            <a:ext cx="1800201" cy="400110"/>
          </a:xfrm>
          <a:prstGeom prst="rect">
            <a:avLst/>
          </a:prstGeom>
          <a:noFill/>
        </p:spPr>
        <p:txBody>
          <a:bodyPr wrap="square" rtlCol="0">
            <a:spAutoFit/>
          </a:bodyPr>
          <a:lstStyle/>
          <a:p>
            <a:r>
              <a:rPr lang="en-US" altLang="ja-JP" sz="2000" dirty="0">
                <a:latin typeface="+mn-lt"/>
              </a:rPr>
              <a:t>(region 0)</a:t>
            </a:r>
          </a:p>
        </p:txBody>
      </p:sp>
    </p:spTree>
    <p:extLst>
      <p:ext uri="{BB962C8B-B14F-4D97-AF65-F5344CB8AC3E}">
        <p14:creationId xmlns:p14="http://schemas.microsoft.com/office/powerpoint/2010/main" val="2285641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2800" dirty="0"/>
              <a:t>Replacing broken NVDIMM is complex(2/2)</a:t>
            </a:r>
            <a:endParaRPr kumimoji="1" lang="ja-JP" altLang="en-US" sz="2800" dirty="0"/>
          </a:p>
        </p:txBody>
      </p:sp>
      <p:sp>
        <p:nvSpPr>
          <p:cNvPr id="3" name="コンテンツ プレースホルダー 2"/>
          <p:cNvSpPr>
            <a:spLocks noGrp="1"/>
          </p:cNvSpPr>
          <p:nvPr>
            <p:ph idx="1"/>
          </p:nvPr>
        </p:nvSpPr>
        <p:spPr>
          <a:xfrm>
            <a:off x="168275" y="869951"/>
            <a:ext cx="8786813" cy="1262906"/>
          </a:xfrm>
        </p:spPr>
        <p:txBody>
          <a:bodyPr/>
          <a:lstStyle/>
          <a:p>
            <a:pPr marL="290513" lvl="1" indent="-290513">
              <a:buClr>
                <a:srgbClr val="A30B1A"/>
              </a:buClr>
            </a:pPr>
            <a:r>
              <a:rPr lang="en-US" altLang="ja-JP" sz="2400" dirty="0"/>
              <a:t>To replace broken NVDIMM, the following</a:t>
            </a:r>
            <a:br>
              <a:rPr lang="en-US" altLang="ja-JP" sz="2400" dirty="0"/>
            </a:br>
            <a:r>
              <a:rPr lang="en-US" altLang="ja-JP" sz="2400" dirty="0"/>
              <a:t> information is necessary, at least</a:t>
            </a:r>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
        <p:nvSpPr>
          <p:cNvPr id="26" name="正方形/長方形 25"/>
          <p:cNvSpPr/>
          <p:nvPr/>
        </p:nvSpPr>
        <p:spPr bwMode="gray">
          <a:xfrm>
            <a:off x="1259632" y="3933056"/>
            <a:ext cx="7749897" cy="2592288"/>
          </a:xfrm>
          <a:prstGeom prst="rect">
            <a:avLst/>
          </a:prstGeom>
          <a:no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7" name="正方形/長方形 26"/>
          <p:cNvSpPr/>
          <p:nvPr/>
        </p:nvSpPr>
        <p:spPr bwMode="gray">
          <a:xfrm>
            <a:off x="3505996" y="4122683"/>
            <a:ext cx="5314476" cy="574953"/>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8" name="正方形/長方形 27"/>
          <p:cNvSpPr/>
          <p:nvPr/>
        </p:nvSpPr>
        <p:spPr bwMode="gray">
          <a:xfrm>
            <a:off x="3505995" y="5855367"/>
            <a:ext cx="5170462" cy="529766"/>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9" name="正方形/長方形 28"/>
          <p:cNvSpPr/>
          <p:nvPr/>
        </p:nvSpPr>
        <p:spPr bwMode="gray">
          <a:xfrm>
            <a:off x="3505995" y="4998396"/>
            <a:ext cx="5170462" cy="568807"/>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30" name="正方形/長方形 29"/>
          <p:cNvSpPr/>
          <p:nvPr/>
        </p:nvSpPr>
        <p:spPr bwMode="gray">
          <a:xfrm>
            <a:off x="5436096" y="4085862"/>
            <a:ext cx="3240361" cy="574953"/>
          </a:xfrm>
          <a:prstGeom prst="rect">
            <a:avLst/>
          </a:prstGeom>
          <a:solidFill>
            <a:schemeClr val="bg1">
              <a:lumMod val="95000"/>
              <a:alpha val="69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region 1</a:t>
            </a:r>
          </a:p>
        </p:txBody>
      </p:sp>
      <p:sp>
        <p:nvSpPr>
          <p:cNvPr id="31" name="正方形/長方形 30"/>
          <p:cNvSpPr/>
          <p:nvPr/>
        </p:nvSpPr>
        <p:spPr bwMode="gray">
          <a:xfrm>
            <a:off x="5436096" y="4998396"/>
            <a:ext cx="2448275" cy="568808"/>
          </a:xfrm>
          <a:prstGeom prst="rect">
            <a:avLst/>
          </a:prstGeom>
          <a:solidFill>
            <a:schemeClr val="bg1">
              <a:lumMod val="95000"/>
              <a:alpha val="75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region 2</a:t>
            </a:r>
          </a:p>
        </p:txBody>
      </p:sp>
      <p:sp>
        <p:nvSpPr>
          <p:cNvPr id="32" name="正方形/長方形 31"/>
          <p:cNvSpPr/>
          <p:nvPr/>
        </p:nvSpPr>
        <p:spPr bwMode="gray">
          <a:xfrm>
            <a:off x="3635895" y="4064785"/>
            <a:ext cx="1800201" cy="2320348"/>
          </a:xfrm>
          <a:prstGeom prst="rect">
            <a:avLst/>
          </a:prstGeom>
          <a:solidFill>
            <a:schemeClr val="bg1">
              <a:lumMod val="95000"/>
              <a:alpha val="87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37" name="テキスト ボックス 36"/>
          <p:cNvSpPr txBox="1"/>
          <p:nvPr/>
        </p:nvSpPr>
        <p:spPr>
          <a:xfrm>
            <a:off x="150583" y="4925783"/>
            <a:ext cx="899592" cy="584775"/>
          </a:xfrm>
          <a:prstGeom prst="rect">
            <a:avLst/>
          </a:prstGeom>
          <a:noFill/>
        </p:spPr>
        <p:txBody>
          <a:bodyPr wrap="square" rtlCol="0">
            <a:spAutoFit/>
          </a:bodyPr>
          <a:lstStyle/>
          <a:p>
            <a:pPr algn="l"/>
            <a:r>
              <a:rPr kumimoji="1" lang="en-US" altLang="ja-JP" sz="1600" dirty="0">
                <a:latin typeface="+mn-lt"/>
              </a:rPr>
              <a:t>System</a:t>
            </a:r>
            <a:br>
              <a:rPr kumimoji="1" lang="en-US" altLang="ja-JP" sz="1600" dirty="0">
                <a:latin typeface="+mn-lt"/>
              </a:rPr>
            </a:br>
            <a:r>
              <a:rPr kumimoji="1" lang="en-US" altLang="ja-JP" sz="1600" dirty="0">
                <a:latin typeface="+mn-lt"/>
              </a:rPr>
              <a:t> Board</a:t>
            </a:r>
            <a:endParaRPr kumimoji="1" lang="ja-JP" altLang="en-US" sz="1600" dirty="0">
              <a:latin typeface="+mn-lt"/>
            </a:endParaRPr>
          </a:p>
        </p:txBody>
      </p:sp>
      <p:sp>
        <p:nvSpPr>
          <p:cNvPr id="38" name="テキスト ボックス 37"/>
          <p:cNvSpPr txBox="1"/>
          <p:nvPr/>
        </p:nvSpPr>
        <p:spPr>
          <a:xfrm>
            <a:off x="1233969" y="4096338"/>
            <a:ext cx="1913311" cy="584775"/>
          </a:xfrm>
          <a:prstGeom prst="rect">
            <a:avLst/>
          </a:prstGeom>
          <a:noFill/>
        </p:spPr>
        <p:txBody>
          <a:bodyPr wrap="square" rtlCol="0">
            <a:spAutoFit/>
          </a:bodyPr>
          <a:lstStyle/>
          <a:p>
            <a:r>
              <a:rPr kumimoji="1" lang="en-US" altLang="ja-JP" sz="1600" dirty="0">
                <a:latin typeface="+mn-lt"/>
              </a:rPr>
              <a:t>NVDIMM module1</a:t>
            </a:r>
          </a:p>
          <a:p>
            <a:r>
              <a:rPr lang="en-US" altLang="ja-JP" sz="1600" dirty="0">
                <a:latin typeface="+mn-lt"/>
              </a:rPr>
              <a:t>(nmem1)</a:t>
            </a:r>
            <a:endParaRPr kumimoji="1" lang="ja-JP" altLang="en-US" sz="1600" dirty="0">
              <a:latin typeface="+mn-lt"/>
            </a:endParaRPr>
          </a:p>
        </p:txBody>
      </p:sp>
      <p:sp>
        <p:nvSpPr>
          <p:cNvPr id="39" name="テキスト ボックス 38"/>
          <p:cNvSpPr txBox="1"/>
          <p:nvPr/>
        </p:nvSpPr>
        <p:spPr>
          <a:xfrm>
            <a:off x="1190465" y="4982428"/>
            <a:ext cx="1970135" cy="584775"/>
          </a:xfrm>
          <a:prstGeom prst="rect">
            <a:avLst/>
          </a:prstGeom>
          <a:noFill/>
        </p:spPr>
        <p:txBody>
          <a:bodyPr wrap="square" rtlCol="0">
            <a:spAutoFit/>
          </a:bodyPr>
          <a:lstStyle/>
          <a:p>
            <a:r>
              <a:rPr kumimoji="1" lang="en-US" altLang="ja-JP" sz="1600" dirty="0">
                <a:latin typeface="+mn-lt"/>
              </a:rPr>
              <a:t>NVDIMM module2</a:t>
            </a:r>
            <a:br>
              <a:rPr kumimoji="1" lang="en-US" altLang="ja-JP" sz="1600" dirty="0">
                <a:latin typeface="+mn-lt"/>
              </a:rPr>
            </a:br>
            <a:r>
              <a:rPr kumimoji="1" lang="en-US" altLang="ja-JP" sz="1600" dirty="0">
                <a:latin typeface="+mn-lt"/>
              </a:rPr>
              <a:t>(nmem2)</a:t>
            </a:r>
            <a:endParaRPr kumimoji="1" lang="ja-JP" altLang="en-US" sz="1600" dirty="0">
              <a:latin typeface="+mn-lt"/>
            </a:endParaRPr>
          </a:p>
        </p:txBody>
      </p:sp>
      <p:sp>
        <p:nvSpPr>
          <p:cNvPr id="40" name="テキスト ボックス 39"/>
          <p:cNvSpPr txBox="1"/>
          <p:nvPr/>
        </p:nvSpPr>
        <p:spPr>
          <a:xfrm>
            <a:off x="1232240" y="5832877"/>
            <a:ext cx="1970134" cy="584775"/>
          </a:xfrm>
          <a:prstGeom prst="rect">
            <a:avLst/>
          </a:prstGeom>
          <a:noFill/>
        </p:spPr>
        <p:txBody>
          <a:bodyPr wrap="square" rtlCol="0">
            <a:spAutoFit/>
          </a:bodyPr>
          <a:lstStyle/>
          <a:p>
            <a:r>
              <a:rPr kumimoji="1" lang="en-US" altLang="ja-JP" sz="1600" dirty="0">
                <a:latin typeface="+mn-lt"/>
              </a:rPr>
              <a:t>NVDIMM module 3</a:t>
            </a:r>
            <a:br>
              <a:rPr kumimoji="1" lang="en-US" altLang="ja-JP" sz="1600" dirty="0">
                <a:latin typeface="+mn-lt"/>
              </a:rPr>
            </a:br>
            <a:r>
              <a:rPr kumimoji="1" lang="en-US" altLang="ja-JP" sz="1600" dirty="0">
                <a:latin typeface="+mn-lt"/>
              </a:rPr>
              <a:t>(nmem3)</a:t>
            </a:r>
            <a:endParaRPr kumimoji="1" lang="ja-JP" altLang="en-US" sz="1600" dirty="0">
              <a:latin typeface="+mn-lt"/>
            </a:endParaRPr>
          </a:p>
        </p:txBody>
      </p:sp>
      <p:cxnSp>
        <p:nvCxnSpPr>
          <p:cNvPr id="41" name="直線矢印コネクタ 40"/>
          <p:cNvCxnSpPr>
            <a:stCxn id="38" idx="3"/>
            <a:endCxn id="27" idx="1"/>
          </p:cNvCxnSpPr>
          <p:nvPr/>
        </p:nvCxnSpPr>
        <p:spPr bwMode="auto">
          <a:xfrm>
            <a:off x="3147280" y="4388726"/>
            <a:ext cx="358716" cy="21434"/>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42" name="直線矢印コネクタ 41"/>
          <p:cNvCxnSpPr>
            <a:stCxn id="39" idx="3"/>
            <a:endCxn id="29" idx="1"/>
          </p:cNvCxnSpPr>
          <p:nvPr/>
        </p:nvCxnSpPr>
        <p:spPr bwMode="auto">
          <a:xfrm>
            <a:off x="3160600" y="5274816"/>
            <a:ext cx="345395" cy="7984"/>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43" name="直線矢印コネクタ 42"/>
          <p:cNvCxnSpPr>
            <a:stCxn id="40" idx="3"/>
            <a:endCxn id="28" idx="1"/>
          </p:cNvCxnSpPr>
          <p:nvPr/>
        </p:nvCxnSpPr>
        <p:spPr bwMode="auto">
          <a:xfrm flipV="1">
            <a:off x="3202374" y="6120250"/>
            <a:ext cx="303621" cy="5015"/>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44" name="左中かっこ 43"/>
          <p:cNvSpPr/>
          <p:nvPr/>
        </p:nvSpPr>
        <p:spPr bwMode="auto">
          <a:xfrm>
            <a:off x="909886" y="3933056"/>
            <a:ext cx="280579" cy="2592288"/>
          </a:xfrm>
          <a:prstGeom prst="leftBrace">
            <a:avLst>
              <a:gd name="adj1" fmla="val 8333"/>
              <a:gd name="adj2" fmla="val 49999"/>
            </a:avLst>
          </a:prstGeom>
          <a:noFill/>
          <a:ln w="9525" cap="flat" cmpd="sng" algn="ctr">
            <a:solidFill>
              <a:srgbClr val="57564F"/>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a:ln>
                <a:noFill/>
              </a:ln>
              <a:solidFill>
                <a:srgbClr val="000000"/>
              </a:solidFill>
              <a:effectLst/>
              <a:latin typeface="ＭＳ Ｐゴシック" pitchFamily="50" charset="-128"/>
              <a:ea typeface="ＭＳ Ｐゴシック" pitchFamily="50" charset="-128"/>
            </a:endParaRPr>
          </a:p>
        </p:txBody>
      </p:sp>
      <p:sp>
        <p:nvSpPr>
          <p:cNvPr id="45" name="正方形/長方形 44"/>
          <p:cNvSpPr/>
          <p:nvPr/>
        </p:nvSpPr>
        <p:spPr bwMode="gray">
          <a:xfrm>
            <a:off x="3635895" y="4085862"/>
            <a:ext cx="1800201" cy="2288795"/>
          </a:xfrm>
          <a:prstGeom prst="rect">
            <a:avLst/>
          </a:prstGeom>
          <a:solidFill>
            <a:schemeClr val="bg1">
              <a:lumMod val="50000"/>
              <a:alpha val="65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namespac0.0</a:t>
            </a:r>
          </a:p>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latin typeface="+mj-lt"/>
                <a:ea typeface="+mn-ea"/>
              </a:rPr>
              <a:t>/dev/pmem0</a:t>
            </a:r>
          </a:p>
          <a:p>
            <a:pPr marL="0" marR="0" indent="0" algn="ctr" defTabSz="914400" rtl="0" eaLnBrk="1" fontAlgn="ctr" latinLnBrk="0" hangingPunct="1">
              <a:lnSpc>
                <a:spcPct val="100000"/>
              </a:lnSpc>
              <a:spcBef>
                <a:spcPct val="0"/>
              </a:spcBef>
              <a:spcAft>
                <a:spcPct val="0"/>
              </a:spcAft>
              <a:buClrTx/>
              <a:buSzTx/>
              <a:buFontTx/>
              <a:buNone/>
              <a:tabLst/>
            </a:pPr>
            <a:endParaRPr kumimoji="1" lang="en-US" altLang="ja-JP" sz="2000" b="0" i="0" u="none" strike="noStrike" cap="none" normalizeH="0" baseline="0" dirty="0">
              <a:ln>
                <a:noFill/>
              </a:ln>
              <a:effectLst/>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endParaRPr lang="en-US" altLang="ja-JP" sz="2000" dirty="0">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endParaRPr kumimoji="1" lang="en-US" altLang="ja-JP" sz="2000" b="0" i="0" u="none" strike="noStrike" cap="none" normalizeH="0" baseline="0" dirty="0">
              <a:ln>
                <a:noFill/>
              </a:ln>
              <a:effectLst/>
              <a:latin typeface="+mj-lt"/>
              <a:ea typeface="+mn-ea"/>
            </a:endParaRPr>
          </a:p>
        </p:txBody>
      </p:sp>
      <p:sp>
        <p:nvSpPr>
          <p:cNvPr id="46" name="正方形/長方形 45"/>
          <p:cNvSpPr/>
          <p:nvPr/>
        </p:nvSpPr>
        <p:spPr bwMode="gray">
          <a:xfrm>
            <a:off x="5436096" y="4104580"/>
            <a:ext cx="1711768" cy="620564"/>
          </a:xfrm>
          <a:prstGeom prst="rect">
            <a:avLst/>
          </a:prstGeom>
          <a:solidFill>
            <a:schemeClr val="bg1">
              <a:lumMod val="50000"/>
              <a:alpha val="65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effectLst/>
                <a:latin typeface="+mj-lt"/>
                <a:ea typeface="+mn-ea"/>
              </a:rPr>
              <a:t>namespace1.0</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/dev/pmem1s</a:t>
            </a:r>
            <a:endParaRPr kumimoji="1" lang="ja-JP" altLang="en-US" b="0" i="0" u="none" strike="noStrike" cap="none" normalizeH="0" baseline="0" dirty="0" err="1">
              <a:ln>
                <a:noFill/>
              </a:ln>
              <a:effectLst/>
              <a:latin typeface="+mj-lt"/>
              <a:ea typeface="+mn-ea"/>
            </a:endParaRPr>
          </a:p>
        </p:txBody>
      </p:sp>
      <p:sp>
        <p:nvSpPr>
          <p:cNvPr id="47" name="正方形/長方形 46"/>
          <p:cNvSpPr/>
          <p:nvPr/>
        </p:nvSpPr>
        <p:spPr bwMode="gray">
          <a:xfrm>
            <a:off x="7164287" y="4104580"/>
            <a:ext cx="1656185" cy="620564"/>
          </a:xfrm>
          <a:prstGeom prst="rect">
            <a:avLst/>
          </a:prstGeom>
          <a:solidFill>
            <a:schemeClr val="bg1">
              <a:lumMod val="50000"/>
              <a:alpha val="65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effectLst/>
                <a:latin typeface="+mj-lt"/>
                <a:ea typeface="+mn-ea"/>
              </a:rPr>
              <a:t>namespace1.1</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/dev/pmem1.1</a:t>
            </a:r>
            <a:endParaRPr kumimoji="1" lang="ja-JP" altLang="en-US" b="0" i="0" u="none" strike="noStrike" cap="none" normalizeH="0" baseline="0" dirty="0" err="1">
              <a:ln>
                <a:noFill/>
              </a:ln>
              <a:effectLst/>
              <a:latin typeface="+mj-lt"/>
              <a:ea typeface="+mn-ea"/>
            </a:endParaRPr>
          </a:p>
        </p:txBody>
      </p:sp>
      <p:sp>
        <p:nvSpPr>
          <p:cNvPr id="48" name="正方形/長方形 47"/>
          <p:cNvSpPr/>
          <p:nvPr/>
        </p:nvSpPr>
        <p:spPr bwMode="gray">
          <a:xfrm>
            <a:off x="5436096" y="4991677"/>
            <a:ext cx="1908212" cy="575527"/>
          </a:xfrm>
          <a:prstGeom prst="rect">
            <a:avLst/>
          </a:prstGeom>
          <a:solidFill>
            <a:schemeClr val="bg1">
              <a:lumMod val="50000"/>
              <a:alpha val="65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effectLst/>
                <a:latin typeface="+mj-lt"/>
                <a:ea typeface="+mn-ea"/>
              </a:rPr>
              <a:t>namespac2.0</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/dev/dax2</a:t>
            </a:r>
            <a:endParaRPr kumimoji="1" lang="ja-JP" altLang="en-US" b="0" i="0" u="none" strike="noStrike" cap="none" normalizeH="0" baseline="0" dirty="0" err="1">
              <a:ln>
                <a:noFill/>
              </a:ln>
              <a:effectLst/>
              <a:latin typeface="+mj-lt"/>
              <a:ea typeface="+mn-ea"/>
            </a:endParaRPr>
          </a:p>
        </p:txBody>
      </p:sp>
      <p:sp>
        <p:nvSpPr>
          <p:cNvPr id="49" name="爆発 1 48"/>
          <p:cNvSpPr/>
          <p:nvPr/>
        </p:nvSpPr>
        <p:spPr bwMode="gray">
          <a:xfrm>
            <a:off x="3886676" y="5092933"/>
            <a:ext cx="1298635" cy="720080"/>
          </a:xfrm>
          <a:prstGeom prst="irregularSeal1">
            <a:avLst/>
          </a:prstGeom>
          <a:solidFill>
            <a:srgbClr val="FFFF00"/>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broken</a:t>
            </a:r>
            <a:endParaRPr kumimoji="1" lang="ja-JP" altLang="en-US" sz="1800" b="0" i="0" u="none" strike="noStrike" cap="none" normalizeH="0" baseline="0" dirty="0" err="1">
              <a:ln>
                <a:noFill/>
              </a:ln>
              <a:effectLst/>
              <a:latin typeface="+mj-lt"/>
              <a:ea typeface="+mn-ea"/>
            </a:endParaRPr>
          </a:p>
        </p:txBody>
      </p:sp>
      <p:sp>
        <p:nvSpPr>
          <p:cNvPr id="15" name="角丸四角形吹き出し 14"/>
          <p:cNvSpPr/>
          <p:nvPr/>
        </p:nvSpPr>
        <p:spPr bwMode="gray">
          <a:xfrm>
            <a:off x="5679087" y="1399681"/>
            <a:ext cx="3330442" cy="1705283"/>
          </a:xfrm>
          <a:prstGeom prst="wedgeRoundRectCallout">
            <a:avLst>
              <a:gd name="adj1" fmla="val -78897"/>
              <a:gd name="adj2" fmla="val 172527"/>
              <a:gd name="adj3" fmla="val 16667"/>
            </a:avLst>
          </a:prstGeom>
          <a:solidFill>
            <a:schemeClr val="accent2">
              <a:lumMod val="20000"/>
              <a:lumOff val="80000"/>
            </a:schemeClr>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342900" indent="-342900" algn="l">
              <a:buFont typeface="+mj-lt"/>
              <a:buAutoNum type="arabicPeriod"/>
            </a:pPr>
            <a:r>
              <a:rPr kumimoji="1" lang="en-US" altLang="ja-JP" sz="1800" b="0" i="0" u="none" strike="noStrike" cap="none" normalizeH="0" baseline="0" dirty="0">
                <a:ln>
                  <a:noFill/>
                </a:ln>
                <a:effectLst/>
                <a:latin typeface="+mj-lt"/>
                <a:ea typeface="+mn-ea"/>
              </a:rPr>
              <a:t>Need a way to distinguish</a:t>
            </a:r>
            <a:br>
              <a:rPr kumimoji="1" lang="en-US" altLang="ja-JP" sz="1800" b="0" i="0" u="none" strike="noStrike" cap="none" normalizeH="0" baseline="0" dirty="0">
                <a:ln>
                  <a:noFill/>
                </a:ln>
                <a:effectLst/>
                <a:latin typeface="+mj-lt"/>
                <a:ea typeface="+mn-ea"/>
              </a:rPr>
            </a:br>
            <a:r>
              <a:rPr kumimoji="1" lang="en-US" altLang="ja-JP" sz="1800" b="0" i="0" u="none" strike="noStrike" cap="none" normalizeH="0" baseline="0" dirty="0">
                <a:ln>
                  <a:noFill/>
                </a:ln>
                <a:effectLst/>
                <a:latin typeface="+mj-lt"/>
                <a:ea typeface="+mn-ea"/>
              </a:rPr>
              <a:t> which NVDIMM module</a:t>
            </a:r>
            <a:br>
              <a:rPr kumimoji="1" lang="en-US" altLang="ja-JP" sz="1800" b="0" i="0" u="none" strike="noStrike" cap="none" normalizeH="0" baseline="0" dirty="0">
                <a:ln>
                  <a:noFill/>
                </a:ln>
                <a:effectLst/>
                <a:latin typeface="+mj-lt"/>
                <a:ea typeface="+mn-ea"/>
              </a:rPr>
            </a:br>
            <a:r>
              <a:rPr kumimoji="1" lang="en-US" altLang="ja-JP" sz="1800" b="0" i="0" u="none" strike="noStrike" cap="none" normalizeH="0" dirty="0">
                <a:ln>
                  <a:noFill/>
                </a:ln>
                <a:effectLst/>
                <a:latin typeface="+mj-lt"/>
                <a:ea typeface="+mn-ea"/>
              </a:rPr>
              <a:t> is broken</a:t>
            </a:r>
            <a:r>
              <a:rPr kumimoji="1" lang="en-US" altLang="ja-JP" sz="1800" b="0" i="0" u="none" strike="noStrike" cap="none" normalizeH="0" baseline="0" dirty="0">
                <a:ln>
                  <a:noFill/>
                </a:ln>
                <a:effectLst/>
                <a:latin typeface="+mj-lt"/>
                <a:ea typeface="+mn-ea"/>
              </a:rPr>
              <a:t>  </a:t>
            </a:r>
            <a:r>
              <a:rPr lang="en-US" altLang="ja-JP" dirty="0">
                <a:latin typeface="+mj-lt"/>
                <a:ea typeface="+mn-ea"/>
              </a:rPr>
              <a:t> (especially, if</a:t>
            </a:r>
            <a:br>
              <a:rPr lang="en-US" altLang="ja-JP" dirty="0">
                <a:latin typeface="+mj-lt"/>
                <a:ea typeface="+mn-ea"/>
              </a:rPr>
            </a:br>
            <a:r>
              <a:rPr lang="en-US" altLang="ja-JP" dirty="0">
                <a:latin typeface="+mj-lt"/>
                <a:ea typeface="+mn-ea"/>
              </a:rPr>
              <a:t> the region is interleaved,</a:t>
            </a:r>
            <a:br>
              <a:rPr lang="en-US" altLang="ja-JP" dirty="0">
                <a:latin typeface="+mj-lt"/>
                <a:ea typeface="+mn-ea"/>
              </a:rPr>
            </a:br>
            <a:r>
              <a:rPr lang="en-US" altLang="ja-JP" dirty="0">
                <a:latin typeface="+mn-lt"/>
              </a:rPr>
              <a:t>only</a:t>
            </a:r>
            <a:r>
              <a:rPr lang="en-US" altLang="ja-JP" dirty="0"/>
              <a:t> </a:t>
            </a:r>
            <a:r>
              <a:rPr lang="en-US" altLang="ja-JP" dirty="0">
                <a:latin typeface="+mj-lt"/>
                <a:ea typeface="+mn-ea"/>
              </a:rPr>
              <a:t>firmware know it)</a:t>
            </a:r>
            <a:endParaRPr kumimoji="1" lang="en-US" altLang="ja-JP" sz="1800" b="0" i="0" u="none" strike="noStrike" cap="none" normalizeH="0" baseline="0" dirty="0">
              <a:ln>
                <a:noFill/>
              </a:ln>
              <a:effectLst/>
              <a:latin typeface="+mj-lt"/>
              <a:ea typeface="+mn-ea"/>
            </a:endParaRPr>
          </a:p>
        </p:txBody>
      </p:sp>
      <p:sp>
        <p:nvSpPr>
          <p:cNvPr id="23" name="左右矢印 22"/>
          <p:cNvSpPr/>
          <p:nvPr/>
        </p:nvSpPr>
        <p:spPr bwMode="gray">
          <a:xfrm>
            <a:off x="2812878" y="5242260"/>
            <a:ext cx="1082611" cy="227780"/>
          </a:xfrm>
          <a:prstGeom prst="leftRightArrow">
            <a:avLst/>
          </a:prstGeom>
          <a:solidFill>
            <a:schemeClr val="accent2">
              <a:lumMod val="20000"/>
              <a:lumOff val="80000"/>
            </a:schemeClr>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24" name="角丸四角形吹き出し 23"/>
          <p:cNvSpPr/>
          <p:nvPr/>
        </p:nvSpPr>
        <p:spPr bwMode="gray">
          <a:xfrm>
            <a:off x="118089" y="2276872"/>
            <a:ext cx="5219332" cy="1656184"/>
          </a:xfrm>
          <a:prstGeom prst="wedgeRoundRectCallout">
            <a:avLst>
              <a:gd name="adj1" fmla="val 7939"/>
              <a:gd name="adj2" fmla="val 133734"/>
              <a:gd name="adj3" fmla="val 16667"/>
            </a:avLst>
          </a:prstGeom>
          <a:solidFill>
            <a:schemeClr val="accent2">
              <a:lumMod val="20000"/>
              <a:lumOff val="80000"/>
            </a:schemeClr>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342900" marR="0" indent="-342900" algn="l" defTabSz="914400" rtl="0" eaLnBrk="1" fontAlgn="ctr" latinLnBrk="0" hangingPunct="1">
              <a:lnSpc>
                <a:spcPct val="100000"/>
              </a:lnSpc>
              <a:spcBef>
                <a:spcPct val="0"/>
              </a:spcBef>
              <a:spcAft>
                <a:spcPct val="0"/>
              </a:spcAft>
              <a:buClrTx/>
              <a:buSzTx/>
              <a:buFont typeface="+mj-lt"/>
              <a:buAutoNum type="arabicPeriod" startAt="2"/>
              <a:tabLst/>
            </a:pPr>
            <a:r>
              <a:rPr kumimoji="1" lang="en-US" altLang="ja-JP" sz="1800" b="0" i="0" u="none" strike="noStrike" cap="none" normalizeH="0" baseline="0" dirty="0">
                <a:ln>
                  <a:noFill/>
                </a:ln>
                <a:effectLst/>
                <a:latin typeface="+mj-lt"/>
                <a:ea typeface="+mn-ea"/>
              </a:rPr>
              <a:t>To replace</a:t>
            </a:r>
            <a:r>
              <a:rPr kumimoji="1" lang="en-US" altLang="ja-JP" sz="1800" b="0" i="0" u="none" strike="noStrike" cap="none" normalizeH="0" dirty="0">
                <a:ln>
                  <a:noFill/>
                </a:ln>
                <a:effectLst/>
                <a:latin typeface="+mj-lt"/>
                <a:ea typeface="+mn-ea"/>
              </a:rPr>
              <a:t> NVDIMM, Need information</a:t>
            </a:r>
            <a:br>
              <a:rPr kumimoji="1" lang="en-US" altLang="ja-JP" sz="1800" b="0" i="0" u="none" strike="noStrike" cap="none" normalizeH="0" dirty="0">
                <a:ln>
                  <a:noFill/>
                </a:ln>
                <a:effectLst/>
                <a:latin typeface="+mj-lt"/>
                <a:ea typeface="+mn-ea"/>
              </a:rPr>
            </a:br>
            <a:r>
              <a:rPr kumimoji="1" lang="en-US" altLang="ja-JP" sz="1800" b="0" i="0" u="none" strike="noStrike" cap="none" normalizeH="0" dirty="0">
                <a:ln>
                  <a:noFill/>
                </a:ln>
                <a:effectLst/>
                <a:latin typeface="+mj-lt"/>
                <a:ea typeface="+mn-ea"/>
              </a:rPr>
              <a:t> of relationship between </a:t>
            </a:r>
            <a:br>
              <a:rPr kumimoji="1" lang="en-US" altLang="ja-JP" sz="1800" b="0" i="0" u="none" strike="noStrike" cap="none" normalizeH="0" dirty="0">
                <a:ln>
                  <a:noFill/>
                </a:ln>
                <a:effectLst/>
                <a:latin typeface="+mj-lt"/>
                <a:ea typeface="+mn-ea"/>
              </a:rPr>
            </a:br>
            <a:r>
              <a:rPr kumimoji="1" lang="en-US" altLang="ja-JP" sz="1800" b="0" i="0" u="none" strike="noStrike" cap="none" normalizeH="0" dirty="0">
                <a:ln>
                  <a:noFill/>
                </a:ln>
                <a:effectLst/>
                <a:latin typeface="+mj-lt"/>
                <a:ea typeface="+mn-ea"/>
              </a:rPr>
              <a:t>“Physical” </a:t>
            </a:r>
            <a:r>
              <a:rPr lang="en-US" altLang="ja-JP" dirty="0">
                <a:latin typeface="+mj-lt"/>
                <a:ea typeface="+mn-ea"/>
              </a:rPr>
              <a:t>location</a:t>
            </a:r>
            <a:r>
              <a:rPr kumimoji="1" lang="en-US" altLang="ja-JP" sz="1800" b="0" i="0" u="none" strike="noStrike" cap="none" normalizeH="0" dirty="0">
                <a:ln>
                  <a:noFill/>
                </a:ln>
                <a:effectLst/>
                <a:latin typeface="+mj-lt"/>
                <a:ea typeface="+mn-ea"/>
              </a:rPr>
              <a:t> of  NVDIMM module</a:t>
            </a:r>
            <a:br>
              <a:rPr kumimoji="1" lang="en-US" altLang="ja-JP" sz="1800" b="0" i="0" u="none" strike="noStrike" cap="none" normalizeH="0" dirty="0">
                <a:ln>
                  <a:noFill/>
                </a:ln>
                <a:effectLst/>
                <a:latin typeface="+mj-lt"/>
                <a:ea typeface="+mn-ea"/>
              </a:rPr>
            </a:br>
            <a:r>
              <a:rPr kumimoji="1" lang="en-US" altLang="ja-JP" sz="1800" b="0" i="0" u="none" strike="noStrike" cap="none" normalizeH="0" dirty="0">
                <a:ln>
                  <a:noFill/>
                </a:ln>
                <a:effectLst/>
                <a:latin typeface="+mj-lt"/>
                <a:ea typeface="+mn-ea"/>
              </a:rPr>
              <a:t> (Ex. </a:t>
            </a:r>
            <a:r>
              <a:rPr lang="en-US" altLang="ja-JP" dirty="0">
                <a:latin typeface="+mj-lt"/>
                <a:ea typeface="+mn-ea"/>
              </a:rPr>
              <a:t>S</a:t>
            </a:r>
            <a:r>
              <a:rPr kumimoji="1" lang="en-US" altLang="ja-JP" sz="1800" b="0" i="0" u="none" strike="noStrike" cap="none" normalizeH="0" dirty="0">
                <a:ln>
                  <a:noFill/>
                </a:ln>
                <a:effectLst/>
                <a:latin typeface="+mj-lt"/>
                <a:ea typeface="+mn-ea"/>
              </a:rPr>
              <a:t>ilk print on mother board), </a:t>
            </a:r>
            <a:br>
              <a:rPr kumimoji="1" lang="en-US" altLang="ja-JP" sz="1800" b="0" i="0" u="none" strike="noStrike" cap="none" normalizeH="0" dirty="0">
                <a:ln>
                  <a:noFill/>
                </a:ln>
                <a:effectLst/>
                <a:latin typeface="+mj-lt"/>
                <a:ea typeface="+mn-ea"/>
              </a:rPr>
            </a:br>
            <a:r>
              <a:rPr kumimoji="1" lang="en-US" altLang="ja-JP" sz="1800" b="0" i="0" u="none" strike="noStrike" cap="none" normalizeH="0" dirty="0">
                <a:ln>
                  <a:noFill/>
                </a:ln>
                <a:effectLst/>
                <a:latin typeface="+mj-lt"/>
                <a:ea typeface="+mn-ea"/>
              </a:rPr>
              <a:t>and Device name of namespace /dev/</a:t>
            </a:r>
            <a:r>
              <a:rPr kumimoji="1" lang="en-US" altLang="ja-JP" sz="1800" b="0" i="0" u="none" strike="noStrike" cap="none" normalizeH="0" dirty="0" err="1">
                <a:ln>
                  <a:noFill/>
                </a:ln>
                <a:effectLst/>
                <a:latin typeface="+mj-lt"/>
                <a:ea typeface="+mn-ea"/>
              </a:rPr>
              <a:t>pmemX</a:t>
            </a:r>
            <a:r>
              <a:rPr kumimoji="1" lang="en-US" altLang="ja-JP" sz="1800" b="0" i="0" u="none" strike="noStrike" cap="none" normalizeH="0" dirty="0">
                <a:ln>
                  <a:noFill/>
                </a:ln>
                <a:effectLst/>
                <a:latin typeface="+mj-lt"/>
                <a:ea typeface="+mn-ea"/>
              </a:rPr>
              <a:t>)</a:t>
            </a:r>
            <a:endParaRPr lang="en-US" altLang="ja-JP" dirty="0">
              <a:latin typeface="+mj-lt"/>
              <a:ea typeface="+mn-ea"/>
            </a:endParaRPr>
          </a:p>
        </p:txBody>
      </p:sp>
      <p:sp>
        <p:nvSpPr>
          <p:cNvPr id="25" name="角丸四角形吹き出し 24"/>
          <p:cNvSpPr/>
          <p:nvPr/>
        </p:nvSpPr>
        <p:spPr bwMode="gray">
          <a:xfrm>
            <a:off x="6438214" y="4660815"/>
            <a:ext cx="2571316" cy="1701443"/>
          </a:xfrm>
          <a:prstGeom prst="wedgeRoundRectCallout">
            <a:avLst>
              <a:gd name="adj1" fmla="val -65318"/>
              <a:gd name="adj2" fmla="val -20042"/>
              <a:gd name="adj3" fmla="val 16667"/>
            </a:avLst>
          </a:prstGeom>
          <a:solidFill>
            <a:schemeClr val="accent2">
              <a:lumMod val="20000"/>
              <a:lumOff val="80000"/>
            </a:schemeClr>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342900" indent="-342900" algn="l">
              <a:buFont typeface="+mj-lt"/>
              <a:buAutoNum type="arabicPeriod" startAt="3"/>
            </a:pPr>
            <a:r>
              <a:rPr kumimoji="1" lang="en-US" altLang="ja-JP" sz="1800" b="0" i="0" u="none" strike="noStrike" cap="none" normalizeH="0" baseline="0" dirty="0">
                <a:ln>
                  <a:noFill/>
                </a:ln>
                <a:effectLst/>
                <a:latin typeface="+mj-lt"/>
                <a:ea typeface="+mn-ea"/>
              </a:rPr>
              <a:t>Need to</a:t>
            </a:r>
            <a:r>
              <a:rPr kumimoji="1" lang="en-US" altLang="ja-JP" sz="1800" b="0" i="0" u="none" strike="noStrike" cap="none" normalizeH="0" dirty="0">
                <a:ln>
                  <a:noFill/>
                </a:ln>
                <a:effectLst/>
                <a:latin typeface="+mj-lt"/>
                <a:ea typeface="+mn-ea"/>
              </a:rPr>
              <a:t> know</a:t>
            </a:r>
            <a:br>
              <a:rPr kumimoji="1" lang="en-US" altLang="ja-JP" sz="1800" b="0" i="0" u="none" strike="noStrike" cap="none" normalizeH="0" dirty="0">
                <a:ln>
                  <a:noFill/>
                </a:ln>
                <a:effectLst/>
                <a:latin typeface="+mj-lt"/>
                <a:ea typeface="+mn-ea"/>
              </a:rPr>
            </a:br>
            <a:r>
              <a:rPr kumimoji="1" lang="en-US" altLang="ja-JP" sz="1800" b="0" i="0" u="none" strike="noStrike" cap="none" normalizeH="0" baseline="0" dirty="0">
                <a:ln>
                  <a:noFill/>
                </a:ln>
                <a:effectLst/>
                <a:latin typeface="+mj-lt"/>
                <a:ea typeface="+mn-ea"/>
              </a:rPr>
              <a:t>other namespace</a:t>
            </a:r>
            <a:br>
              <a:rPr kumimoji="1" lang="en-US" altLang="ja-JP" sz="1800" b="0" i="0" u="none" strike="noStrike" cap="none" normalizeH="0" baseline="0" dirty="0">
                <a:ln>
                  <a:noFill/>
                </a:ln>
                <a:effectLst/>
                <a:latin typeface="+mj-lt"/>
                <a:ea typeface="+mn-ea"/>
              </a:rPr>
            </a:br>
            <a:r>
              <a:rPr kumimoji="1" lang="en-US" altLang="ja-JP" sz="1800" b="0" i="0" u="none" strike="noStrike" cap="none" normalizeH="0" baseline="0" dirty="0">
                <a:ln>
                  <a:noFill/>
                </a:ln>
                <a:effectLst/>
                <a:latin typeface="+mj-lt"/>
                <a:ea typeface="+mn-ea"/>
              </a:rPr>
              <a:t>on</a:t>
            </a:r>
            <a:r>
              <a:rPr lang="en-US" altLang="ja-JP" dirty="0">
                <a:latin typeface="+mj-lt"/>
                <a:ea typeface="+mn-ea"/>
              </a:rPr>
              <a:t> same DIMM</a:t>
            </a:r>
            <a:br>
              <a:rPr lang="en-US" altLang="ja-JP" dirty="0">
                <a:latin typeface="+mj-lt"/>
                <a:ea typeface="+mn-ea"/>
              </a:rPr>
            </a:br>
            <a:r>
              <a:rPr lang="en-US" altLang="ja-JP" dirty="0">
                <a:latin typeface="+mj-lt"/>
                <a:ea typeface="+mn-ea"/>
              </a:rPr>
              <a:t>modules </a:t>
            </a:r>
            <a:r>
              <a:rPr lang="en-US" altLang="ja-JP" dirty="0">
                <a:latin typeface="+mn-lt"/>
              </a:rPr>
              <a:t>for backup</a:t>
            </a:r>
            <a:br>
              <a:rPr lang="en-US" altLang="ja-JP" dirty="0">
                <a:latin typeface="+mn-lt"/>
              </a:rPr>
            </a:br>
            <a:r>
              <a:rPr lang="en-US" altLang="ja-JP" dirty="0">
                <a:latin typeface="+mn-lt"/>
              </a:rPr>
              <a:t>before replace </a:t>
            </a:r>
            <a:endParaRPr lang="en-US" altLang="ja-JP" dirty="0">
              <a:latin typeface="+mn-lt"/>
              <a:ea typeface="+mn-ea"/>
            </a:endParaRPr>
          </a:p>
        </p:txBody>
      </p:sp>
      <p:sp>
        <p:nvSpPr>
          <p:cNvPr id="36" name="テキスト ボックス 35"/>
          <p:cNvSpPr txBox="1"/>
          <p:nvPr/>
        </p:nvSpPr>
        <p:spPr>
          <a:xfrm>
            <a:off x="3635894" y="4166820"/>
            <a:ext cx="1800201" cy="400110"/>
          </a:xfrm>
          <a:prstGeom prst="rect">
            <a:avLst/>
          </a:prstGeom>
          <a:noFill/>
        </p:spPr>
        <p:txBody>
          <a:bodyPr wrap="square" rtlCol="0">
            <a:spAutoFit/>
          </a:bodyPr>
          <a:lstStyle/>
          <a:p>
            <a:r>
              <a:rPr lang="en-US" altLang="ja-JP" sz="2000" dirty="0">
                <a:solidFill>
                  <a:schemeClr val="bg2">
                    <a:lumMod val="25000"/>
                  </a:schemeClr>
                </a:solidFill>
                <a:latin typeface="+mn-lt"/>
              </a:rPr>
              <a:t>(region 0)</a:t>
            </a:r>
          </a:p>
        </p:txBody>
      </p:sp>
    </p:spTree>
    <p:extLst>
      <p:ext uri="{BB962C8B-B14F-4D97-AF65-F5344CB8AC3E}">
        <p14:creationId xmlns:p14="http://schemas.microsoft.com/office/powerpoint/2010/main" val="432557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2800" dirty="0"/>
              <a:t>What I developed</a:t>
            </a:r>
            <a:endParaRPr kumimoji="1" lang="ja-JP" altLang="en-US" sz="2800" dirty="0"/>
          </a:p>
        </p:txBody>
      </p:sp>
      <p:sp>
        <p:nvSpPr>
          <p:cNvPr id="6" name="コンテンツ プレースホルダー 5"/>
          <p:cNvSpPr>
            <a:spLocks noGrp="1"/>
          </p:cNvSpPr>
          <p:nvPr>
            <p:ph idx="1"/>
          </p:nvPr>
        </p:nvSpPr>
        <p:spPr/>
        <p:txBody>
          <a:bodyPr/>
          <a:lstStyle/>
          <a:p>
            <a:r>
              <a:rPr lang="en-US" altLang="ja-JP" dirty="0"/>
              <a:t>I made 2 features of </a:t>
            </a:r>
            <a:r>
              <a:rPr lang="en-US" altLang="ja-JP" dirty="0" err="1"/>
              <a:t>ndctl</a:t>
            </a:r>
            <a:endParaRPr lang="en-US" altLang="ja-JP" dirty="0"/>
          </a:p>
          <a:p>
            <a:pPr lvl="1"/>
            <a:r>
              <a:rPr lang="en-US" altLang="ja-JP" dirty="0"/>
              <a:t>To show important information for replace</a:t>
            </a:r>
            <a:endParaRPr kumimoji="1" lang="ja-JP" altLang="en-US"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
        <p:nvSpPr>
          <p:cNvPr id="26" name="正方形/長方形 25"/>
          <p:cNvSpPr/>
          <p:nvPr/>
        </p:nvSpPr>
        <p:spPr bwMode="gray">
          <a:xfrm>
            <a:off x="1259632" y="3933056"/>
            <a:ext cx="7560839" cy="2592288"/>
          </a:xfrm>
          <a:prstGeom prst="rect">
            <a:avLst/>
          </a:prstGeom>
          <a:no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7" name="正方形/長方形 26"/>
          <p:cNvSpPr/>
          <p:nvPr/>
        </p:nvSpPr>
        <p:spPr bwMode="gray">
          <a:xfrm>
            <a:off x="3505996" y="4085862"/>
            <a:ext cx="5170462" cy="574953"/>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8" name="正方形/長方形 27"/>
          <p:cNvSpPr/>
          <p:nvPr/>
        </p:nvSpPr>
        <p:spPr bwMode="gray">
          <a:xfrm>
            <a:off x="3505995" y="5855367"/>
            <a:ext cx="5170462" cy="529766"/>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9" name="正方形/長方形 28"/>
          <p:cNvSpPr/>
          <p:nvPr/>
        </p:nvSpPr>
        <p:spPr bwMode="gray">
          <a:xfrm>
            <a:off x="3505995" y="4998396"/>
            <a:ext cx="5170462" cy="568807"/>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30" name="正方形/長方形 29"/>
          <p:cNvSpPr/>
          <p:nvPr/>
        </p:nvSpPr>
        <p:spPr bwMode="gray">
          <a:xfrm>
            <a:off x="5436096" y="4085862"/>
            <a:ext cx="3240361" cy="574953"/>
          </a:xfrm>
          <a:prstGeom prst="rect">
            <a:avLst/>
          </a:prstGeom>
          <a:solidFill>
            <a:schemeClr val="bg1">
              <a:lumMod val="95000"/>
              <a:alpha val="69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region 1</a:t>
            </a:r>
          </a:p>
        </p:txBody>
      </p:sp>
      <p:sp>
        <p:nvSpPr>
          <p:cNvPr id="31" name="正方形/長方形 30"/>
          <p:cNvSpPr/>
          <p:nvPr/>
        </p:nvSpPr>
        <p:spPr bwMode="gray">
          <a:xfrm>
            <a:off x="5436096" y="4998396"/>
            <a:ext cx="2448275" cy="568808"/>
          </a:xfrm>
          <a:prstGeom prst="rect">
            <a:avLst/>
          </a:prstGeom>
          <a:solidFill>
            <a:schemeClr val="bg1">
              <a:lumMod val="95000"/>
              <a:alpha val="75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region 2</a:t>
            </a:r>
          </a:p>
        </p:txBody>
      </p:sp>
      <p:sp>
        <p:nvSpPr>
          <p:cNvPr id="32" name="正方形/長方形 31"/>
          <p:cNvSpPr/>
          <p:nvPr/>
        </p:nvSpPr>
        <p:spPr bwMode="gray">
          <a:xfrm>
            <a:off x="3635895" y="4064785"/>
            <a:ext cx="1800201" cy="2320348"/>
          </a:xfrm>
          <a:prstGeom prst="rect">
            <a:avLst/>
          </a:prstGeom>
          <a:solidFill>
            <a:schemeClr val="bg1">
              <a:lumMod val="95000"/>
              <a:alpha val="87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36" name="テキスト ボックス 35"/>
          <p:cNvSpPr txBox="1"/>
          <p:nvPr/>
        </p:nvSpPr>
        <p:spPr>
          <a:xfrm>
            <a:off x="3635894" y="4166820"/>
            <a:ext cx="1800201" cy="400110"/>
          </a:xfrm>
          <a:prstGeom prst="rect">
            <a:avLst/>
          </a:prstGeom>
          <a:noFill/>
        </p:spPr>
        <p:txBody>
          <a:bodyPr wrap="square" rtlCol="0">
            <a:spAutoFit/>
          </a:bodyPr>
          <a:lstStyle/>
          <a:p>
            <a:r>
              <a:rPr lang="en-US" altLang="ja-JP" sz="2000" dirty="0">
                <a:latin typeface="+mn-lt"/>
              </a:rPr>
              <a:t>region 0</a:t>
            </a:r>
          </a:p>
        </p:txBody>
      </p:sp>
      <p:sp>
        <p:nvSpPr>
          <p:cNvPr id="37" name="テキスト ボックス 36"/>
          <p:cNvSpPr txBox="1"/>
          <p:nvPr/>
        </p:nvSpPr>
        <p:spPr>
          <a:xfrm>
            <a:off x="150583" y="4925783"/>
            <a:ext cx="899592" cy="584775"/>
          </a:xfrm>
          <a:prstGeom prst="rect">
            <a:avLst/>
          </a:prstGeom>
          <a:noFill/>
        </p:spPr>
        <p:txBody>
          <a:bodyPr wrap="square" rtlCol="0">
            <a:spAutoFit/>
          </a:bodyPr>
          <a:lstStyle/>
          <a:p>
            <a:pPr algn="l"/>
            <a:r>
              <a:rPr kumimoji="1" lang="en-US" altLang="ja-JP" sz="1600" dirty="0">
                <a:latin typeface="+mn-lt"/>
              </a:rPr>
              <a:t>System</a:t>
            </a:r>
            <a:br>
              <a:rPr kumimoji="1" lang="en-US" altLang="ja-JP" sz="1600" dirty="0">
                <a:latin typeface="+mn-lt"/>
              </a:rPr>
            </a:br>
            <a:r>
              <a:rPr kumimoji="1" lang="en-US" altLang="ja-JP" sz="1600" dirty="0">
                <a:latin typeface="+mn-lt"/>
              </a:rPr>
              <a:t> Board</a:t>
            </a:r>
            <a:endParaRPr kumimoji="1" lang="ja-JP" altLang="en-US" sz="1600" dirty="0">
              <a:latin typeface="+mn-lt"/>
            </a:endParaRPr>
          </a:p>
        </p:txBody>
      </p:sp>
      <p:sp>
        <p:nvSpPr>
          <p:cNvPr id="38" name="テキスト ボックス 37"/>
          <p:cNvSpPr txBox="1"/>
          <p:nvPr/>
        </p:nvSpPr>
        <p:spPr>
          <a:xfrm>
            <a:off x="1233969" y="4096338"/>
            <a:ext cx="1913311" cy="584775"/>
          </a:xfrm>
          <a:prstGeom prst="rect">
            <a:avLst/>
          </a:prstGeom>
          <a:noFill/>
        </p:spPr>
        <p:txBody>
          <a:bodyPr wrap="square" rtlCol="0">
            <a:spAutoFit/>
          </a:bodyPr>
          <a:lstStyle/>
          <a:p>
            <a:r>
              <a:rPr kumimoji="1" lang="en-US" altLang="ja-JP" sz="1600" dirty="0">
                <a:latin typeface="+mn-lt"/>
              </a:rPr>
              <a:t>NVDIMM module1</a:t>
            </a:r>
          </a:p>
          <a:p>
            <a:r>
              <a:rPr lang="en-US" altLang="ja-JP" sz="1600" dirty="0">
                <a:latin typeface="+mn-lt"/>
              </a:rPr>
              <a:t>(nmem1)</a:t>
            </a:r>
            <a:endParaRPr kumimoji="1" lang="ja-JP" altLang="en-US" sz="1600" dirty="0">
              <a:latin typeface="+mn-lt"/>
            </a:endParaRPr>
          </a:p>
        </p:txBody>
      </p:sp>
      <p:sp>
        <p:nvSpPr>
          <p:cNvPr id="39" name="テキスト ボックス 38"/>
          <p:cNvSpPr txBox="1"/>
          <p:nvPr/>
        </p:nvSpPr>
        <p:spPr>
          <a:xfrm>
            <a:off x="1190465" y="4982428"/>
            <a:ext cx="1970135" cy="584775"/>
          </a:xfrm>
          <a:prstGeom prst="rect">
            <a:avLst/>
          </a:prstGeom>
          <a:noFill/>
        </p:spPr>
        <p:txBody>
          <a:bodyPr wrap="square" rtlCol="0">
            <a:spAutoFit/>
          </a:bodyPr>
          <a:lstStyle/>
          <a:p>
            <a:r>
              <a:rPr kumimoji="1" lang="en-US" altLang="ja-JP" sz="1600" dirty="0">
                <a:latin typeface="+mn-lt"/>
              </a:rPr>
              <a:t>NVDIMM module2</a:t>
            </a:r>
            <a:br>
              <a:rPr kumimoji="1" lang="en-US" altLang="ja-JP" sz="1600" dirty="0">
                <a:latin typeface="+mn-lt"/>
              </a:rPr>
            </a:br>
            <a:r>
              <a:rPr kumimoji="1" lang="en-US" altLang="ja-JP" sz="1600" dirty="0">
                <a:latin typeface="+mn-lt"/>
              </a:rPr>
              <a:t>(nmem2)</a:t>
            </a:r>
            <a:endParaRPr kumimoji="1" lang="ja-JP" altLang="en-US" sz="1600" dirty="0">
              <a:latin typeface="+mn-lt"/>
            </a:endParaRPr>
          </a:p>
        </p:txBody>
      </p:sp>
      <p:sp>
        <p:nvSpPr>
          <p:cNvPr id="40" name="テキスト ボックス 39"/>
          <p:cNvSpPr txBox="1"/>
          <p:nvPr/>
        </p:nvSpPr>
        <p:spPr>
          <a:xfrm>
            <a:off x="1232240" y="5832877"/>
            <a:ext cx="1970134" cy="584775"/>
          </a:xfrm>
          <a:prstGeom prst="rect">
            <a:avLst/>
          </a:prstGeom>
          <a:noFill/>
        </p:spPr>
        <p:txBody>
          <a:bodyPr wrap="square" rtlCol="0">
            <a:spAutoFit/>
          </a:bodyPr>
          <a:lstStyle/>
          <a:p>
            <a:r>
              <a:rPr kumimoji="1" lang="en-US" altLang="ja-JP" sz="1600" dirty="0">
                <a:latin typeface="+mn-lt"/>
              </a:rPr>
              <a:t>NVDIMM module 3</a:t>
            </a:r>
            <a:br>
              <a:rPr kumimoji="1" lang="en-US" altLang="ja-JP" sz="1600" dirty="0">
                <a:latin typeface="+mn-lt"/>
              </a:rPr>
            </a:br>
            <a:r>
              <a:rPr kumimoji="1" lang="en-US" altLang="ja-JP" sz="1600" dirty="0">
                <a:latin typeface="+mn-lt"/>
              </a:rPr>
              <a:t>(nmem3)</a:t>
            </a:r>
            <a:endParaRPr kumimoji="1" lang="ja-JP" altLang="en-US" sz="1600" dirty="0">
              <a:latin typeface="+mn-lt"/>
            </a:endParaRPr>
          </a:p>
        </p:txBody>
      </p:sp>
      <p:cxnSp>
        <p:nvCxnSpPr>
          <p:cNvPr id="41" name="直線矢印コネクタ 40"/>
          <p:cNvCxnSpPr>
            <a:stCxn id="38" idx="3"/>
            <a:endCxn id="27" idx="1"/>
          </p:cNvCxnSpPr>
          <p:nvPr/>
        </p:nvCxnSpPr>
        <p:spPr bwMode="auto">
          <a:xfrm flipV="1">
            <a:off x="3147280" y="4373339"/>
            <a:ext cx="358716" cy="15387"/>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42" name="直線矢印コネクタ 41"/>
          <p:cNvCxnSpPr>
            <a:stCxn id="39" idx="3"/>
            <a:endCxn id="29" idx="1"/>
          </p:cNvCxnSpPr>
          <p:nvPr/>
        </p:nvCxnSpPr>
        <p:spPr bwMode="auto">
          <a:xfrm>
            <a:off x="3160600" y="5274816"/>
            <a:ext cx="345395" cy="7984"/>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43" name="直線矢印コネクタ 42"/>
          <p:cNvCxnSpPr>
            <a:stCxn id="40" idx="3"/>
            <a:endCxn id="28" idx="1"/>
          </p:cNvCxnSpPr>
          <p:nvPr/>
        </p:nvCxnSpPr>
        <p:spPr bwMode="auto">
          <a:xfrm flipV="1">
            <a:off x="3202374" y="6120250"/>
            <a:ext cx="303621" cy="5015"/>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44" name="左中かっこ 43"/>
          <p:cNvSpPr/>
          <p:nvPr/>
        </p:nvSpPr>
        <p:spPr bwMode="auto">
          <a:xfrm>
            <a:off x="909886" y="3933056"/>
            <a:ext cx="280579" cy="2592288"/>
          </a:xfrm>
          <a:prstGeom prst="leftBrace">
            <a:avLst>
              <a:gd name="adj1" fmla="val 8333"/>
              <a:gd name="adj2" fmla="val 49999"/>
            </a:avLst>
          </a:prstGeom>
          <a:noFill/>
          <a:ln w="9525" cap="flat" cmpd="sng" algn="ctr">
            <a:solidFill>
              <a:srgbClr val="57564F"/>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a:ln>
                <a:noFill/>
              </a:ln>
              <a:solidFill>
                <a:srgbClr val="000000"/>
              </a:solidFill>
              <a:effectLst/>
              <a:latin typeface="ＭＳ Ｐゴシック" pitchFamily="50" charset="-128"/>
              <a:ea typeface="ＭＳ Ｐゴシック" pitchFamily="50" charset="-128"/>
            </a:endParaRPr>
          </a:p>
        </p:txBody>
      </p:sp>
      <p:sp>
        <p:nvSpPr>
          <p:cNvPr id="45" name="正方形/長方形 44"/>
          <p:cNvSpPr/>
          <p:nvPr/>
        </p:nvSpPr>
        <p:spPr bwMode="gray">
          <a:xfrm>
            <a:off x="3635895" y="4077072"/>
            <a:ext cx="1800201" cy="2288795"/>
          </a:xfrm>
          <a:prstGeom prst="rect">
            <a:avLst/>
          </a:prstGeom>
          <a:solidFill>
            <a:schemeClr val="bg1">
              <a:lumMod val="50000"/>
              <a:alpha val="65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namespac0.0</a:t>
            </a:r>
          </a:p>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latin typeface="+mj-lt"/>
                <a:ea typeface="+mn-ea"/>
              </a:rPr>
              <a:t>/dev/pmem0</a:t>
            </a:r>
          </a:p>
          <a:p>
            <a:pPr marL="0" marR="0" indent="0" algn="ctr" defTabSz="914400" rtl="0" eaLnBrk="1" fontAlgn="ctr" latinLnBrk="0" hangingPunct="1">
              <a:lnSpc>
                <a:spcPct val="100000"/>
              </a:lnSpc>
              <a:spcBef>
                <a:spcPct val="0"/>
              </a:spcBef>
              <a:spcAft>
                <a:spcPct val="0"/>
              </a:spcAft>
              <a:buClrTx/>
              <a:buSzTx/>
              <a:buFontTx/>
              <a:buNone/>
              <a:tabLst/>
            </a:pPr>
            <a:endParaRPr kumimoji="1" lang="en-US" altLang="ja-JP" sz="2000" b="0" i="0" u="none" strike="noStrike" cap="none" normalizeH="0" baseline="0" dirty="0">
              <a:ln>
                <a:noFill/>
              </a:ln>
              <a:effectLst/>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endParaRPr lang="en-US" altLang="ja-JP" sz="2000" dirty="0">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endParaRPr kumimoji="1" lang="en-US" altLang="ja-JP" sz="2000" b="0" i="0" u="none" strike="noStrike" cap="none" normalizeH="0" baseline="0" dirty="0">
              <a:ln>
                <a:noFill/>
              </a:ln>
              <a:effectLst/>
              <a:latin typeface="+mj-lt"/>
              <a:ea typeface="+mn-ea"/>
            </a:endParaRPr>
          </a:p>
        </p:txBody>
      </p:sp>
      <p:sp>
        <p:nvSpPr>
          <p:cNvPr id="46" name="正方形/長方形 45"/>
          <p:cNvSpPr/>
          <p:nvPr/>
        </p:nvSpPr>
        <p:spPr bwMode="gray">
          <a:xfrm>
            <a:off x="5436096" y="4077072"/>
            <a:ext cx="1584176" cy="620564"/>
          </a:xfrm>
          <a:prstGeom prst="rect">
            <a:avLst/>
          </a:prstGeom>
          <a:solidFill>
            <a:schemeClr val="bg1">
              <a:lumMod val="50000"/>
              <a:alpha val="65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effectLst/>
                <a:latin typeface="+mj-lt"/>
                <a:ea typeface="+mn-ea"/>
              </a:rPr>
              <a:t>namespace1.0</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/dev/pmem1s</a:t>
            </a:r>
            <a:endParaRPr kumimoji="1" lang="ja-JP" altLang="en-US" b="0" i="0" u="none" strike="noStrike" cap="none" normalizeH="0" baseline="0" dirty="0" err="1">
              <a:ln>
                <a:noFill/>
              </a:ln>
              <a:effectLst/>
              <a:latin typeface="+mj-lt"/>
              <a:ea typeface="+mn-ea"/>
            </a:endParaRPr>
          </a:p>
        </p:txBody>
      </p:sp>
      <p:sp>
        <p:nvSpPr>
          <p:cNvPr id="47" name="正方形/長方形 46"/>
          <p:cNvSpPr/>
          <p:nvPr/>
        </p:nvSpPr>
        <p:spPr bwMode="gray">
          <a:xfrm>
            <a:off x="7020271" y="4077072"/>
            <a:ext cx="1656185" cy="620564"/>
          </a:xfrm>
          <a:prstGeom prst="rect">
            <a:avLst/>
          </a:prstGeom>
          <a:solidFill>
            <a:schemeClr val="bg1">
              <a:lumMod val="50000"/>
              <a:alpha val="65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effectLst/>
                <a:latin typeface="+mj-lt"/>
                <a:ea typeface="+mn-ea"/>
              </a:rPr>
              <a:t>namespace1.1</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/dev/pmem1.1</a:t>
            </a:r>
            <a:endParaRPr kumimoji="1" lang="ja-JP" altLang="en-US" b="0" i="0" u="none" strike="noStrike" cap="none" normalizeH="0" baseline="0" dirty="0" err="1">
              <a:ln>
                <a:noFill/>
              </a:ln>
              <a:effectLst/>
              <a:latin typeface="+mj-lt"/>
              <a:ea typeface="+mn-ea"/>
            </a:endParaRPr>
          </a:p>
        </p:txBody>
      </p:sp>
      <p:sp>
        <p:nvSpPr>
          <p:cNvPr id="48" name="正方形/長方形 47"/>
          <p:cNvSpPr/>
          <p:nvPr/>
        </p:nvSpPr>
        <p:spPr bwMode="gray">
          <a:xfrm>
            <a:off x="5436096" y="4991677"/>
            <a:ext cx="1908212" cy="575527"/>
          </a:xfrm>
          <a:prstGeom prst="rect">
            <a:avLst/>
          </a:prstGeom>
          <a:solidFill>
            <a:schemeClr val="bg1">
              <a:lumMod val="50000"/>
              <a:alpha val="65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effectLst/>
                <a:latin typeface="+mj-lt"/>
                <a:ea typeface="+mn-ea"/>
              </a:rPr>
              <a:t>namespac2.0</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/dev/dax2</a:t>
            </a:r>
            <a:endParaRPr kumimoji="1" lang="ja-JP" altLang="en-US" b="0" i="0" u="none" strike="noStrike" cap="none" normalizeH="0" baseline="0" dirty="0" err="1">
              <a:ln>
                <a:noFill/>
              </a:ln>
              <a:effectLst/>
              <a:latin typeface="+mj-lt"/>
              <a:ea typeface="+mn-ea"/>
            </a:endParaRPr>
          </a:p>
        </p:txBody>
      </p:sp>
      <p:sp>
        <p:nvSpPr>
          <p:cNvPr id="49" name="爆発 1 48"/>
          <p:cNvSpPr/>
          <p:nvPr/>
        </p:nvSpPr>
        <p:spPr bwMode="gray">
          <a:xfrm>
            <a:off x="3886676" y="5092933"/>
            <a:ext cx="1298635" cy="720080"/>
          </a:xfrm>
          <a:prstGeom prst="irregularSeal1">
            <a:avLst/>
          </a:prstGeom>
          <a:solidFill>
            <a:srgbClr val="FFFF00"/>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broken</a:t>
            </a:r>
            <a:endParaRPr kumimoji="1" lang="ja-JP" altLang="en-US" sz="1800" b="0" i="0" u="none" strike="noStrike" cap="none" normalizeH="0" baseline="0" dirty="0" err="1">
              <a:ln>
                <a:noFill/>
              </a:ln>
              <a:effectLst/>
              <a:latin typeface="+mj-lt"/>
              <a:ea typeface="+mn-ea"/>
            </a:endParaRPr>
          </a:p>
        </p:txBody>
      </p:sp>
      <p:sp>
        <p:nvSpPr>
          <p:cNvPr id="15" name="角丸四角形吹き出し 14"/>
          <p:cNvSpPr/>
          <p:nvPr/>
        </p:nvSpPr>
        <p:spPr bwMode="gray">
          <a:xfrm>
            <a:off x="5679087" y="1399681"/>
            <a:ext cx="3330442" cy="1523957"/>
          </a:xfrm>
          <a:prstGeom prst="wedgeRoundRectCallout">
            <a:avLst>
              <a:gd name="adj1" fmla="val -82883"/>
              <a:gd name="adj2" fmla="val 198473"/>
              <a:gd name="adj3" fmla="val 16667"/>
            </a:avLst>
          </a:prstGeom>
          <a:solidFill>
            <a:schemeClr val="accent2">
              <a:lumMod val="20000"/>
              <a:lumOff val="80000"/>
            </a:schemeClr>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342900" indent="-342900" algn="l">
              <a:buFont typeface="+mj-lt"/>
              <a:buAutoNum type="arabicPeriod"/>
            </a:pPr>
            <a:r>
              <a:rPr lang="en-US" altLang="ja-JP" sz="2400" dirty="0">
                <a:latin typeface="+mn-lt"/>
              </a:rPr>
              <a:t>Show NVDIMM info</a:t>
            </a:r>
            <a:br>
              <a:rPr lang="en-US" altLang="ja-JP" sz="2400" dirty="0">
                <a:latin typeface="+mn-lt"/>
              </a:rPr>
            </a:br>
            <a:r>
              <a:rPr lang="en-US" altLang="ja-JP" sz="2400" dirty="0">
                <a:latin typeface="+mn-lt"/>
              </a:rPr>
              <a:t>which has broken</a:t>
            </a:r>
            <a:br>
              <a:rPr lang="en-US" altLang="ja-JP" sz="2400" dirty="0">
                <a:latin typeface="+mn-lt"/>
              </a:rPr>
            </a:br>
            <a:r>
              <a:rPr lang="en-US" altLang="ja-JP" sz="2400" dirty="0">
                <a:latin typeface="+mn-lt"/>
              </a:rPr>
              <a:t>block in the region</a:t>
            </a:r>
          </a:p>
        </p:txBody>
      </p:sp>
      <p:sp>
        <p:nvSpPr>
          <p:cNvPr id="23" name="左右矢印 22"/>
          <p:cNvSpPr/>
          <p:nvPr/>
        </p:nvSpPr>
        <p:spPr bwMode="gray">
          <a:xfrm>
            <a:off x="2812878" y="5242260"/>
            <a:ext cx="1082611" cy="227780"/>
          </a:xfrm>
          <a:prstGeom prst="leftRightArrow">
            <a:avLst/>
          </a:prstGeom>
          <a:solidFill>
            <a:schemeClr val="accent2">
              <a:lumMod val="20000"/>
              <a:lumOff val="80000"/>
            </a:schemeClr>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24" name="角丸四角形吹き出し 23"/>
          <p:cNvSpPr/>
          <p:nvPr/>
        </p:nvSpPr>
        <p:spPr bwMode="gray">
          <a:xfrm>
            <a:off x="118089" y="2492896"/>
            <a:ext cx="5219332" cy="1440160"/>
          </a:xfrm>
          <a:prstGeom prst="wedgeRoundRectCallout">
            <a:avLst>
              <a:gd name="adj1" fmla="val 7091"/>
              <a:gd name="adj2" fmla="val 137296"/>
              <a:gd name="adj3" fmla="val 16667"/>
            </a:avLst>
          </a:prstGeom>
          <a:solidFill>
            <a:schemeClr val="accent2">
              <a:lumMod val="20000"/>
              <a:lumOff val="80000"/>
            </a:schemeClr>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342900" indent="-342900" algn="l">
              <a:buFont typeface="+mj-lt"/>
              <a:buAutoNum type="arabicPeriod" startAt="2"/>
            </a:pPr>
            <a:r>
              <a:rPr lang="en-US" altLang="ja-JP" sz="2400" dirty="0">
                <a:latin typeface="+mn-lt"/>
              </a:rPr>
              <a:t>Show the id of NVDIMM module</a:t>
            </a:r>
            <a:br>
              <a:rPr lang="en-US" altLang="ja-JP" sz="2400" dirty="0">
                <a:latin typeface="+mn-lt"/>
              </a:rPr>
            </a:br>
            <a:r>
              <a:rPr lang="en-US" altLang="ja-JP" sz="2400" dirty="0">
                <a:latin typeface="+mn-lt"/>
              </a:rPr>
              <a:t>to find physical location</a:t>
            </a:r>
            <a:endParaRPr lang="en-US" altLang="ja-JP" sz="2400" dirty="0">
              <a:latin typeface="+mn-lt"/>
              <a:ea typeface="+mn-ea"/>
            </a:endParaRPr>
          </a:p>
        </p:txBody>
      </p:sp>
      <p:sp>
        <p:nvSpPr>
          <p:cNvPr id="33" name="角丸四角形吹き出し 32"/>
          <p:cNvSpPr/>
          <p:nvPr/>
        </p:nvSpPr>
        <p:spPr bwMode="gray">
          <a:xfrm>
            <a:off x="3975009" y="5613153"/>
            <a:ext cx="4506350" cy="888461"/>
          </a:xfrm>
          <a:prstGeom prst="wedgeRoundRectCallout">
            <a:avLst>
              <a:gd name="adj1" fmla="val 13396"/>
              <a:gd name="adj2" fmla="val -93321"/>
              <a:gd name="adj3" fmla="val 16667"/>
            </a:avLst>
          </a:prstGeom>
          <a:solidFill>
            <a:srgbClr val="66CCFF"/>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altLang="ja-JP" dirty="0">
                <a:latin typeface="+mj-lt"/>
                <a:ea typeface="+mn-ea"/>
              </a:rPr>
              <a:t>Fortunately, current </a:t>
            </a:r>
            <a:r>
              <a:rPr lang="en-US" altLang="ja-JP" dirty="0" err="1">
                <a:latin typeface="+mj-lt"/>
                <a:ea typeface="+mn-ea"/>
              </a:rPr>
              <a:t>ndctl</a:t>
            </a:r>
            <a:r>
              <a:rPr lang="en-US" altLang="ja-JP" dirty="0">
                <a:latin typeface="+mj-lt"/>
                <a:ea typeface="+mn-ea"/>
              </a:rPr>
              <a:t> can show</a:t>
            </a:r>
          </a:p>
          <a:p>
            <a:pPr algn="l"/>
            <a:r>
              <a:rPr lang="en-US" altLang="ja-JP" dirty="0">
                <a:latin typeface="+mj-lt"/>
                <a:ea typeface="+mn-ea"/>
              </a:rPr>
              <a:t> all namespaces on  a NVDIMM already,</a:t>
            </a:r>
          </a:p>
          <a:p>
            <a:pPr algn="l"/>
            <a:r>
              <a:rPr lang="en-US" altLang="ja-JP" dirty="0">
                <a:latin typeface="+mj-lt"/>
                <a:ea typeface="+mn-ea"/>
              </a:rPr>
              <a:t>(I will mention how to do it later)</a:t>
            </a:r>
          </a:p>
        </p:txBody>
      </p:sp>
    </p:spTree>
    <p:extLst>
      <p:ext uri="{BB962C8B-B14F-4D97-AF65-F5344CB8AC3E}">
        <p14:creationId xmlns:p14="http://schemas.microsoft.com/office/powerpoint/2010/main" val="12578279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p>
            <a:r>
              <a:rPr lang="en-US" altLang="ja-JP" dirty="0" err="1"/>
              <a:t>ndctl</a:t>
            </a:r>
            <a:r>
              <a:rPr lang="en-US" altLang="ja-JP" dirty="0"/>
              <a:t> did not show broken NVDIMM module information</a:t>
            </a:r>
          </a:p>
          <a:p>
            <a:pPr lvl="1"/>
            <a:r>
              <a:rPr lang="en-US" altLang="ja-JP" dirty="0"/>
              <a:t>It just showed broken “block number” in the region </a:t>
            </a:r>
          </a:p>
          <a:p>
            <a:pPr lvl="1"/>
            <a:r>
              <a:rPr lang="en-US" altLang="ja-JP" dirty="0"/>
              <a:t>When the region is Interleaved, kernel/driver cannot distinguish NVDIMM</a:t>
            </a:r>
          </a:p>
          <a:p>
            <a:pPr lvl="2"/>
            <a:r>
              <a:rPr lang="en-US" altLang="ja-JP" dirty="0"/>
              <a:t>Only firmware know the relationship between physical address and NVDIMM module</a:t>
            </a:r>
          </a:p>
          <a:p>
            <a:pPr lvl="1"/>
            <a:r>
              <a:rPr kumimoji="1" lang="en-US" altLang="ja-JP" dirty="0"/>
              <a:t>Fortunately, “Translate SPA” </a:t>
            </a:r>
            <a:r>
              <a:rPr lang="en-US" altLang="ja-JP" dirty="0"/>
              <a:t>is defined in _DSM method of “NVDIMM root Device” at ACPI ver.6.2</a:t>
            </a:r>
            <a:endParaRPr kumimoji="1" lang="en-US" altLang="ja-JP" dirty="0"/>
          </a:p>
          <a:p>
            <a:pPr lvl="2"/>
            <a:r>
              <a:rPr lang="en-US" altLang="ja-JP" dirty="0"/>
              <a:t>F</a:t>
            </a:r>
            <a:r>
              <a:rPr kumimoji="1" lang="en-US" altLang="ja-JP" dirty="0"/>
              <a:t>irmware translates from </a:t>
            </a:r>
            <a:r>
              <a:rPr lang="en-US" altLang="ja-JP" dirty="0"/>
              <a:t>S</a:t>
            </a:r>
            <a:r>
              <a:rPr kumimoji="1" lang="en-US" altLang="ja-JP" dirty="0"/>
              <a:t>ystem Physical Address to “NFIT DIMM handle” and Physical address in the DIMM( DPA)</a:t>
            </a:r>
          </a:p>
          <a:p>
            <a:r>
              <a:rPr lang="en-US" altLang="ja-JP" dirty="0"/>
              <a:t>I made the following translation in the </a:t>
            </a:r>
            <a:r>
              <a:rPr lang="en-US" altLang="ja-JP" dirty="0" err="1"/>
              <a:t>ndctl</a:t>
            </a:r>
            <a:r>
              <a:rPr lang="en-US" altLang="ja-JP" dirty="0"/>
              <a:t> </a:t>
            </a:r>
            <a:endParaRPr kumimoji="1" lang="en-US" altLang="ja-JP" dirty="0"/>
          </a:p>
          <a:p>
            <a:pPr lvl="1"/>
            <a:endParaRPr kumimoji="1" lang="en-US" altLang="ja-JP" dirty="0"/>
          </a:p>
          <a:p>
            <a:pPr lvl="1"/>
            <a:endParaRPr lang="en-US" altLang="ja-JP"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
        <p:nvSpPr>
          <p:cNvPr id="15" name="角丸四角形 14"/>
          <p:cNvSpPr/>
          <p:nvPr/>
        </p:nvSpPr>
        <p:spPr bwMode="gray">
          <a:xfrm>
            <a:off x="422201" y="4344516"/>
            <a:ext cx="8496944" cy="1080120"/>
          </a:xfrm>
          <a:prstGeom prst="round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2" name="タイトル 1"/>
          <p:cNvSpPr>
            <a:spLocks noGrp="1"/>
          </p:cNvSpPr>
          <p:nvPr>
            <p:ph type="title"/>
          </p:nvPr>
        </p:nvSpPr>
        <p:spPr/>
        <p:txBody>
          <a:bodyPr/>
          <a:lstStyle/>
          <a:p>
            <a:r>
              <a:rPr kumimoji="1" lang="en-US" altLang="ja-JP" dirty="0"/>
              <a:t>To show broken NVDIMM</a:t>
            </a:r>
            <a:endParaRPr kumimoji="1" lang="ja-JP" altLang="en-US" dirty="0"/>
          </a:p>
        </p:txBody>
      </p:sp>
      <p:sp>
        <p:nvSpPr>
          <p:cNvPr id="4" name="正方形/長方形 3"/>
          <p:cNvSpPr/>
          <p:nvPr/>
        </p:nvSpPr>
        <p:spPr bwMode="gray">
          <a:xfrm>
            <a:off x="562497" y="4665948"/>
            <a:ext cx="1440160" cy="720080"/>
          </a:xfrm>
          <a:prstGeom prst="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1600" dirty="0">
                <a:latin typeface="+mj-lt"/>
                <a:ea typeface="+mn-ea"/>
              </a:rPr>
              <a:t>block number</a:t>
            </a:r>
            <a:br>
              <a:rPr lang="en-US" altLang="ja-JP" sz="1600" dirty="0">
                <a:latin typeface="+mj-lt"/>
                <a:ea typeface="+mn-ea"/>
              </a:rPr>
            </a:br>
            <a:r>
              <a:rPr lang="en-US" altLang="ja-JP" sz="1600" dirty="0">
                <a:latin typeface="+mj-lt"/>
                <a:ea typeface="+mn-ea"/>
              </a:rPr>
              <a:t>of the region </a:t>
            </a:r>
            <a:endParaRPr kumimoji="1" lang="ja-JP" altLang="en-US" sz="1600" b="0" i="0" u="none" strike="noStrike" cap="none" normalizeH="0" baseline="0" dirty="0" err="1">
              <a:ln>
                <a:noFill/>
              </a:ln>
              <a:effectLst/>
              <a:latin typeface="+mj-lt"/>
              <a:ea typeface="+mn-ea"/>
            </a:endParaRPr>
          </a:p>
        </p:txBody>
      </p:sp>
      <p:sp>
        <p:nvSpPr>
          <p:cNvPr id="9" name="正方形/長方形 8"/>
          <p:cNvSpPr/>
          <p:nvPr/>
        </p:nvSpPr>
        <p:spPr bwMode="gray">
          <a:xfrm>
            <a:off x="2613745" y="4689376"/>
            <a:ext cx="1728192" cy="673224"/>
          </a:xfrm>
          <a:prstGeom prst="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1600" dirty="0">
                <a:latin typeface="+mj-lt"/>
                <a:ea typeface="+mn-ea"/>
              </a:rPr>
              <a:t>Its System</a:t>
            </a:r>
            <a:br>
              <a:rPr lang="en-US" altLang="ja-JP" sz="1600" dirty="0">
                <a:latin typeface="+mj-lt"/>
                <a:ea typeface="+mn-ea"/>
              </a:rPr>
            </a:br>
            <a:r>
              <a:rPr lang="en-US" altLang="ja-JP" sz="1600" dirty="0">
                <a:latin typeface="+mj-lt"/>
                <a:ea typeface="+mn-ea"/>
              </a:rPr>
              <a:t>Physical address</a:t>
            </a:r>
          </a:p>
        </p:txBody>
      </p:sp>
      <p:sp>
        <p:nvSpPr>
          <p:cNvPr id="10" name="正方形/長方形 9"/>
          <p:cNvSpPr/>
          <p:nvPr/>
        </p:nvSpPr>
        <p:spPr bwMode="gray">
          <a:xfrm>
            <a:off x="5240660" y="4703676"/>
            <a:ext cx="1440160" cy="644624"/>
          </a:xfrm>
          <a:prstGeom prst="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1600" dirty="0">
                <a:latin typeface="+mj-lt"/>
                <a:ea typeface="+mn-ea"/>
              </a:rPr>
              <a:t>Get NFIT</a:t>
            </a:r>
            <a:br>
              <a:rPr lang="en-US" altLang="ja-JP" sz="1600" dirty="0">
                <a:latin typeface="+mj-lt"/>
                <a:ea typeface="+mn-ea"/>
              </a:rPr>
            </a:br>
            <a:r>
              <a:rPr lang="en-US" altLang="ja-JP" sz="1600" dirty="0">
                <a:latin typeface="+mj-lt"/>
                <a:ea typeface="+mn-ea"/>
              </a:rPr>
              <a:t> DIMM handle</a:t>
            </a:r>
          </a:p>
        </p:txBody>
      </p:sp>
      <p:sp>
        <p:nvSpPr>
          <p:cNvPr id="11" name="右矢印 10"/>
          <p:cNvSpPr/>
          <p:nvPr/>
        </p:nvSpPr>
        <p:spPr bwMode="gray">
          <a:xfrm>
            <a:off x="2109292" y="4849527"/>
            <a:ext cx="504056" cy="432048"/>
          </a:xfrm>
          <a:prstGeom prst="rightArrow">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12" name="右矢印 11"/>
          <p:cNvSpPr/>
          <p:nvPr/>
        </p:nvSpPr>
        <p:spPr bwMode="gray">
          <a:xfrm rot="3600000">
            <a:off x="4285368" y="5554333"/>
            <a:ext cx="504056" cy="432048"/>
          </a:xfrm>
          <a:prstGeom prst="rightArrow">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13" name="正方形/長方形 12"/>
          <p:cNvSpPr/>
          <p:nvPr/>
        </p:nvSpPr>
        <p:spPr bwMode="gray">
          <a:xfrm>
            <a:off x="7477074" y="4684812"/>
            <a:ext cx="1343397" cy="682352"/>
          </a:xfrm>
          <a:prstGeom prst="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1600" dirty="0">
                <a:latin typeface="+mj-lt"/>
                <a:ea typeface="+mn-ea"/>
              </a:rPr>
              <a:t>NVDIMM</a:t>
            </a:r>
          </a:p>
          <a:p>
            <a:pPr marL="0" marR="0" indent="0" algn="ctr" defTabSz="914400" rtl="0" eaLnBrk="1" fontAlgn="ctr" latinLnBrk="0" hangingPunct="1">
              <a:lnSpc>
                <a:spcPct val="100000"/>
              </a:lnSpc>
              <a:spcBef>
                <a:spcPct val="0"/>
              </a:spcBef>
              <a:spcAft>
                <a:spcPct val="0"/>
              </a:spcAft>
              <a:buClrTx/>
              <a:buSzTx/>
              <a:buFontTx/>
              <a:buNone/>
              <a:tabLst/>
            </a:pPr>
            <a:r>
              <a:rPr lang="en-US" altLang="ja-JP" sz="1600" dirty="0">
                <a:latin typeface="+mj-lt"/>
                <a:ea typeface="+mn-ea"/>
              </a:rPr>
              <a:t>device name</a:t>
            </a:r>
          </a:p>
          <a:p>
            <a:pPr marL="0" marR="0" indent="0" algn="ctr" defTabSz="914400" rtl="0" eaLnBrk="1" fontAlgn="ctr" latinLnBrk="0" hangingPunct="1">
              <a:lnSpc>
                <a:spcPct val="100000"/>
              </a:lnSpc>
              <a:spcBef>
                <a:spcPct val="0"/>
              </a:spcBef>
              <a:spcAft>
                <a:spcPct val="0"/>
              </a:spcAft>
              <a:buClrTx/>
              <a:buSzTx/>
              <a:buFontTx/>
              <a:buNone/>
              <a:tabLst/>
            </a:pPr>
            <a:r>
              <a:rPr lang="en-US" altLang="ja-JP" sz="1600" dirty="0">
                <a:latin typeface="+mj-lt"/>
                <a:ea typeface="+mn-ea"/>
              </a:rPr>
              <a:t>(</a:t>
            </a:r>
            <a:r>
              <a:rPr lang="en-US" altLang="ja-JP" sz="1600" dirty="0" err="1">
                <a:latin typeface="+mj-lt"/>
                <a:ea typeface="+mn-ea"/>
              </a:rPr>
              <a:t>nmemX</a:t>
            </a:r>
            <a:r>
              <a:rPr lang="en-US" altLang="ja-JP" sz="1600" dirty="0">
                <a:latin typeface="+mj-lt"/>
                <a:ea typeface="+mn-ea"/>
              </a:rPr>
              <a:t>)</a:t>
            </a:r>
          </a:p>
        </p:txBody>
      </p:sp>
      <p:sp>
        <p:nvSpPr>
          <p:cNvPr id="14" name="右矢印 13"/>
          <p:cNvSpPr/>
          <p:nvPr/>
        </p:nvSpPr>
        <p:spPr bwMode="gray">
          <a:xfrm>
            <a:off x="6876256" y="4817368"/>
            <a:ext cx="504056" cy="432048"/>
          </a:xfrm>
          <a:prstGeom prst="rightArrow">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16" name="右矢印 15"/>
          <p:cNvSpPr/>
          <p:nvPr/>
        </p:nvSpPr>
        <p:spPr bwMode="gray">
          <a:xfrm rot="18900000">
            <a:off x="4988631" y="5501627"/>
            <a:ext cx="504056" cy="432048"/>
          </a:xfrm>
          <a:prstGeom prst="rightArrow">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17" name="テキスト ボックス 16"/>
          <p:cNvSpPr txBox="1"/>
          <p:nvPr/>
        </p:nvSpPr>
        <p:spPr>
          <a:xfrm>
            <a:off x="582341" y="4344516"/>
            <a:ext cx="821307" cy="369332"/>
          </a:xfrm>
          <a:prstGeom prst="rect">
            <a:avLst/>
          </a:prstGeom>
          <a:noFill/>
        </p:spPr>
        <p:txBody>
          <a:bodyPr wrap="square" rtlCol="0">
            <a:spAutoFit/>
          </a:bodyPr>
          <a:lstStyle/>
          <a:p>
            <a:r>
              <a:rPr kumimoji="1" lang="en-US" altLang="ja-JP" dirty="0" err="1">
                <a:latin typeface="+mn-lt"/>
              </a:rPr>
              <a:t>ndctl</a:t>
            </a:r>
            <a:r>
              <a:rPr kumimoji="1" lang="en-US" altLang="ja-JP" dirty="0">
                <a:latin typeface="+mn-lt"/>
              </a:rPr>
              <a:t> </a:t>
            </a:r>
            <a:endParaRPr kumimoji="1" lang="ja-JP" altLang="en-US" dirty="0">
              <a:latin typeface="+mn-lt"/>
            </a:endParaRPr>
          </a:p>
        </p:txBody>
      </p:sp>
      <p:sp>
        <p:nvSpPr>
          <p:cNvPr id="18" name="角丸四角形 17"/>
          <p:cNvSpPr/>
          <p:nvPr/>
        </p:nvSpPr>
        <p:spPr bwMode="gray">
          <a:xfrm>
            <a:off x="3635896" y="6165304"/>
            <a:ext cx="2266690" cy="360040"/>
          </a:xfrm>
          <a:prstGeom prst="round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firmware</a:t>
            </a:r>
            <a:endParaRPr kumimoji="1" lang="ja-JP" altLang="en-US" sz="1800" b="0" i="0" u="none" strike="noStrike" cap="none" normalizeH="0" baseline="0" dirty="0" err="1">
              <a:ln>
                <a:noFill/>
              </a:ln>
              <a:effectLst/>
              <a:latin typeface="+mj-lt"/>
              <a:ea typeface="+mn-ea"/>
            </a:endParaRPr>
          </a:p>
        </p:txBody>
      </p:sp>
      <p:sp>
        <p:nvSpPr>
          <p:cNvPr id="20" name="テキスト ボックス 19"/>
          <p:cNvSpPr txBox="1"/>
          <p:nvPr/>
        </p:nvSpPr>
        <p:spPr>
          <a:xfrm>
            <a:off x="2724493" y="5425264"/>
            <a:ext cx="1506695" cy="584775"/>
          </a:xfrm>
          <a:prstGeom prst="rect">
            <a:avLst/>
          </a:prstGeom>
          <a:noFill/>
        </p:spPr>
        <p:txBody>
          <a:bodyPr wrap="none" rtlCol="0">
            <a:spAutoFit/>
          </a:bodyPr>
          <a:lstStyle/>
          <a:p>
            <a:r>
              <a:rPr kumimoji="1" lang="en-US" altLang="ja-JP" sz="1600" dirty="0">
                <a:latin typeface="+mn-lt"/>
              </a:rPr>
              <a:t>call _DSM </a:t>
            </a:r>
            <a:br>
              <a:rPr kumimoji="1" lang="en-US" altLang="ja-JP" sz="1600" dirty="0">
                <a:latin typeface="+mn-lt"/>
              </a:rPr>
            </a:br>
            <a:r>
              <a:rPr kumimoji="1" lang="en-US" altLang="ja-JP" sz="1600" dirty="0" err="1">
                <a:latin typeface="+mn-lt"/>
              </a:rPr>
              <a:t>Transrate</a:t>
            </a:r>
            <a:r>
              <a:rPr kumimoji="1" lang="en-US" altLang="ja-JP" sz="1600" dirty="0">
                <a:latin typeface="+mn-lt"/>
              </a:rPr>
              <a:t> SPA</a:t>
            </a:r>
            <a:endParaRPr kumimoji="1" lang="ja-JP" altLang="en-US" sz="1600" dirty="0">
              <a:latin typeface="+mn-lt"/>
            </a:endParaRPr>
          </a:p>
        </p:txBody>
      </p:sp>
    </p:spTree>
    <p:extLst>
      <p:ext uri="{BB962C8B-B14F-4D97-AF65-F5344CB8AC3E}">
        <p14:creationId xmlns:p14="http://schemas.microsoft.com/office/powerpoint/2010/main" val="2437159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フッター プレースホルダー 4"/>
          <p:cNvSpPr>
            <a:spLocks noGrp="1"/>
          </p:cNvSpPr>
          <p:nvPr>
            <p:ph type="ftr" sz="quarter" idx="11"/>
          </p:nvPr>
        </p:nvSpPr>
        <p:spPr/>
        <p:txBody>
          <a:bodyPr/>
          <a:lstStyle/>
          <a:p>
            <a:r>
              <a:rPr lang="de-DE" altLang="ja-JP"/>
              <a:t>Copyright 2018 FUJITSU LIMITED</a:t>
            </a:r>
          </a:p>
        </p:txBody>
      </p:sp>
      <p:sp>
        <p:nvSpPr>
          <p:cNvPr id="386080" name="Rectangle 32"/>
          <p:cNvSpPr>
            <a:spLocks noGrp="1" noChangeArrowheads="1"/>
          </p:cNvSpPr>
          <p:nvPr>
            <p:ph type="body" idx="1"/>
          </p:nvPr>
        </p:nvSpPr>
        <p:spPr/>
        <p:txBody>
          <a:bodyPr/>
          <a:lstStyle/>
          <a:p>
            <a:r>
              <a:rPr lang="en-US" altLang="ja-JP" dirty="0"/>
              <a:t>Introduction of NVDIMM</a:t>
            </a:r>
          </a:p>
          <a:p>
            <a:r>
              <a:rPr lang="en-US" altLang="ja-JP" dirty="0"/>
              <a:t>Issues of RAS which we found and solved </a:t>
            </a:r>
          </a:p>
          <a:p>
            <a:pPr lvl="1"/>
            <a:r>
              <a:rPr lang="en-US" altLang="ja-JP" dirty="0"/>
              <a:t>Distinguish and replace broken NVDIMM (by </a:t>
            </a:r>
            <a:r>
              <a:rPr lang="en-US" altLang="ja-JP" dirty="0" err="1"/>
              <a:t>Yasunori</a:t>
            </a:r>
            <a:r>
              <a:rPr lang="en-US" altLang="ja-JP" dirty="0"/>
              <a:t> </a:t>
            </a:r>
            <a:r>
              <a:rPr lang="en-US" altLang="ja-JP" dirty="0" err="1"/>
              <a:t>Goto</a:t>
            </a:r>
            <a:r>
              <a:rPr lang="en-US" altLang="ja-JP" dirty="0"/>
              <a:t>)</a:t>
            </a:r>
          </a:p>
          <a:p>
            <a:pPr lvl="1"/>
            <a:r>
              <a:rPr lang="en-US" altLang="ja-JP" dirty="0"/>
              <a:t>Monitoring feature of NVDIMM (by Qi </a:t>
            </a:r>
            <a:r>
              <a:rPr lang="en-US" altLang="ja-JP" dirty="0" err="1"/>
              <a:t>Fuli</a:t>
            </a:r>
            <a:r>
              <a:rPr lang="en-US" altLang="ja-JP" dirty="0"/>
              <a:t>)</a:t>
            </a:r>
          </a:p>
          <a:p>
            <a:endParaRPr lang="en-US" altLang="ja-JP" dirty="0"/>
          </a:p>
        </p:txBody>
      </p:sp>
      <p:sp>
        <p:nvSpPr>
          <p:cNvPr id="386089" name="Rectangle 41"/>
          <p:cNvSpPr>
            <a:spLocks noGrp="1" noChangeArrowheads="1"/>
          </p:cNvSpPr>
          <p:nvPr>
            <p:ph type="title"/>
          </p:nvPr>
        </p:nvSpPr>
        <p:spPr/>
        <p:txBody>
          <a:bodyPr/>
          <a:lstStyle/>
          <a:p>
            <a:r>
              <a:rPr lang="en-US" altLang="ja-JP" dirty="0"/>
              <a:t>Agenda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display bad block information (1/2)</a:t>
            </a:r>
            <a:endParaRPr kumimoji="1" lang="ja-JP" altLang="en-US" dirty="0"/>
          </a:p>
        </p:txBody>
      </p:sp>
      <p:sp>
        <p:nvSpPr>
          <p:cNvPr id="3" name="コンテンツ プレースホルダー 2"/>
          <p:cNvSpPr>
            <a:spLocks noGrp="1"/>
          </p:cNvSpPr>
          <p:nvPr>
            <p:ph idx="1"/>
          </p:nvPr>
        </p:nvSpPr>
        <p:spPr>
          <a:ln>
            <a:solidFill>
              <a:schemeClr val="tx1"/>
            </a:solidFill>
          </a:ln>
        </p:spPr>
        <p:txBody>
          <a:bodyPr/>
          <a:lstStyle/>
          <a:p>
            <a:pPr marL="0" indent="0">
              <a:buNone/>
            </a:pPr>
            <a:r>
              <a:rPr lang="en-US" altLang="ja-JP" sz="1600" dirty="0">
                <a:latin typeface="ＭＳ ゴシック" panose="020B0609070205080204" pitchFamily="49" charset="-128"/>
                <a:ea typeface="ＭＳ ゴシック" panose="020B0609070205080204" pitchFamily="49" charset="-128"/>
              </a:rPr>
              <a:t> </a:t>
            </a:r>
            <a:r>
              <a:rPr lang="en-US" altLang="ja-JP" sz="1600" b="1" dirty="0">
                <a:latin typeface="ＭＳ ゴシック" panose="020B0609070205080204" pitchFamily="49" charset="-128"/>
                <a:ea typeface="ＭＳ ゴシック" panose="020B0609070205080204" pitchFamily="49" charset="-128"/>
              </a:rPr>
              <a:t># </a:t>
            </a:r>
            <a:r>
              <a:rPr lang="en-US" altLang="ja-JP" sz="1600" b="1" dirty="0" err="1">
                <a:latin typeface="ＭＳ ゴシック" panose="020B0609070205080204" pitchFamily="49" charset="-128"/>
                <a:ea typeface="ＭＳ ゴシック" panose="020B0609070205080204" pitchFamily="49" charset="-128"/>
              </a:rPr>
              <a:t>ndctl</a:t>
            </a:r>
            <a:r>
              <a:rPr lang="en-US" altLang="ja-JP" sz="1600" b="1" dirty="0">
                <a:latin typeface="ＭＳ ゴシック" panose="020B0609070205080204" pitchFamily="49" charset="-128"/>
                <a:ea typeface="ＭＳ ゴシック" panose="020B0609070205080204" pitchFamily="49" charset="-128"/>
              </a:rPr>
              <a:t> list -</a:t>
            </a:r>
            <a:r>
              <a:rPr lang="en-US" altLang="ja-JP" sz="1600" b="1" dirty="0" err="1">
                <a:latin typeface="ＭＳ ゴシック" panose="020B0609070205080204" pitchFamily="49" charset="-128"/>
                <a:ea typeface="ＭＳ ゴシック" panose="020B0609070205080204" pitchFamily="49" charset="-128"/>
              </a:rPr>
              <a:t>DRHMu</a:t>
            </a:r>
            <a:endParaRPr lang="en-US" altLang="ja-JP" sz="1600" b="1" dirty="0">
              <a:latin typeface="ＭＳ ゴシック" panose="020B0609070205080204" pitchFamily="49" charset="-128"/>
              <a:ea typeface="ＭＳ ゴシック" panose="020B0609070205080204" pitchFamily="49" charset="-128"/>
            </a:endParaRP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"regions":[</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a:t>
            </a:r>
            <a:r>
              <a:rPr lang="en-US" altLang="ja-JP" sz="1600" b="1" dirty="0">
                <a:latin typeface="ＭＳ ゴシック" panose="020B0609070205080204" pitchFamily="49" charset="-128"/>
                <a:ea typeface="ＭＳ ゴシック" panose="020B0609070205080204" pitchFamily="49" charset="-128"/>
              </a:rPr>
              <a:t>"dev":"region0",</a:t>
            </a:r>
          </a:p>
          <a:p>
            <a:pPr marL="0" indent="0">
              <a:buNone/>
            </a:pPr>
            <a:r>
              <a:rPr lang="en-US" altLang="ja-JP" sz="1600" dirty="0">
                <a:latin typeface="ＭＳ ゴシック" panose="020B0609070205080204" pitchFamily="49" charset="-128"/>
                <a:ea typeface="ＭＳ ゴシック" panose="020B0609070205080204" pitchFamily="49" charset="-128"/>
              </a:rPr>
              <a:t>        "size":"250.00 </a:t>
            </a:r>
            <a:r>
              <a:rPr lang="en-US" altLang="ja-JP" sz="1600" dirty="0" err="1">
                <a:latin typeface="ＭＳ ゴシック" panose="020B0609070205080204" pitchFamily="49" charset="-128"/>
                <a:ea typeface="ＭＳ ゴシック" panose="020B0609070205080204" pitchFamily="49" charset="-128"/>
              </a:rPr>
              <a:t>GiB</a:t>
            </a:r>
            <a:r>
              <a:rPr lang="en-US" altLang="ja-JP" sz="1600" dirty="0">
                <a:latin typeface="ＭＳ ゴシック" panose="020B0609070205080204" pitchFamily="49" charset="-128"/>
                <a:ea typeface="ＭＳ ゴシック" panose="020B0609070205080204" pitchFamily="49" charset="-128"/>
              </a:rPr>
              <a:t> (268.44 GB)",</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"mappings":[</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a:t>
            </a:r>
            <a:r>
              <a:rPr lang="en-US" altLang="ja-JP" sz="1600" b="1" dirty="0">
                <a:latin typeface="ＭＳ ゴシック" panose="020B0609070205080204" pitchFamily="49" charset="-128"/>
                <a:ea typeface="ＭＳ ゴシック" panose="020B0609070205080204" pitchFamily="49" charset="-128"/>
              </a:rPr>
              <a:t>"dimm":"nmem1",</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a:t>
            </a:r>
            <a:r>
              <a:rPr lang="en-US" altLang="ja-JP" sz="1600" b="1" dirty="0">
                <a:latin typeface="ＭＳ ゴシック" panose="020B0609070205080204" pitchFamily="49" charset="-128"/>
                <a:ea typeface="ＭＳ ゴシック" panose="020B0609070205080204" pitchFamily="49" charset="-128"/>
              </a:rPr>
              <a:t>"dimm":"nmem0",</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b="1" dirty="0">
                <a:latin typeface="ＭＳ ゴシック" panose="020B0609070205080204" pitchFamily="49" charset="-128"/>
                <a:ea typeface="ＭＳ ゴシック" panose="020B0609070205080204" pitchFamily="49" charset="-128"/>
              </a:rPr>
              <a:t>        </a:t>
            </a:r>
            <a:r>
              <a:rPr lang="en-US" altLang="ja-JP" sz="2000" b="1" dirty="0">
                <a:latin typeface="ＭＳ ゴシック" panose="020B0609070205080204" pitchFamily="49" charset="-128"/>
                <a:ea typeface="ＭＳ ゴシック" panose="020B0609070205080204" pitchFamily="49" charset="-128"/>
              </a:rPr>
              <a:t>(</a:t>
            </a:r>
            <a:r>
              <a:rPr lang="en-US" altLang="ja-JP" sz="2000" b="1" dirty="0" err="1">
                <a:latin typeface="ＭＳ ゴシック" panose="020B0609070205080204" pitchFamily="49" charset="-128"/>
                <a:ea typeface="ＭＳ ゴシック" panose="020B0609070205080204" pitchFamily="49" charset="-128"/>
              </a:rPr>
              <a:t>cont</a:t>
            </a:r>
            <a:r>
              <a:rPr lang="en-US" altLang="ja-JP" sz="2000" b="1" dirty="0">
                <a:latin typeface="ＭＳ ゴシック" panose="020B0609070205080204" pitchFamily="49" charset="-128"/>
                <a:ea typeface="ＭＳ ゴシック" panose="020B0609070205080204" pitchFamily="49" charset="-128"/>
              </a:rPr>
              <a:t>)</a:t>
            </a:r>
          </a:p>
          <a:p>
            <a:pPr marL="0" indent="0">
              <a:buNone/>
            </a:pPr>
            <a:endParaRPr lang="en-US" altLang="ja-JP" sz="1600" dirty="0">
              <a:latin typeface="ＭＳ ゴシック" panose="020B0609070205080204" pitchFamily="49" charset="-128"/>
              <a:ea typeface="ＭＳ ゴシック" panose="020B0609070205080204" pitchFamily="49" charset="-128"/>
            </a:endParaRPr>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cxnSp>
        <p:nvCxnSpPr>
          <p:cNvPr id="8" name="直線矢印コネクタ 7"/>
          <p:cNvCxnSpPr/>
          <p:nvPr/>
        </p:nvCxnSpPr>
        <p:spPr bwMode="auto">
          <a:xfrm flipH="1" flipV="1">
            <a:off x="3059832" y="3717032"/>
            <a:ext cx="1008112" cy="432048"/>
          </a:xfrm>
          <a:prstGeom prst="straightConnector1">
            <a:avLst/>
          </a:prstGeom>
          <a:gradFill rotWithShape="0">
            <a:gsLst>
              <a:gs pos="0">
                <a:srgbClr val="FFFFFF"/>
              </a:gs>
              <a:gs pos="100000">
                <a:srgbClr val="CACAC7"/>
              </a:gs>
            </a:gsLst>
            <a:lin ang="5400000" scaled="1"/>
          </a:gradFill>
          <a:ln w="25400"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9" name="直線矢印コネクタ 8"/>
          <p:cNvCxnSpPr/>
          <p:nvPr/>
        </p:nvCxnSpPr>
        <p:spPr bwMode="auto">
          <a:xfrm flipH="1">
            <a:off x="3059832" y="4437112"/>
            <a:ext cx="1008112" cy="504056"/>
          </a:xfrm>
          <a:prstGeom prst="straightConnector1">
            <a:avLst/>
          </a:prstGeom>
          <a:gradFill rotWithShape="0">
            <a:gsLst>
              <a:gs pos="0">
                <a:srgbClr val="FFFFFF"/>
              </a:gs>
              <a:gs pos="100000">
                <a:srgbClr val="CACAC7"/>
              </a:gs>
            </a:gsLst>
            <a:lin ang="5400000" scaled="1"/>
          </a:gradFill>
          <a:ln w="25400"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15" name="角丸四角形 14"/>
          <p:cNvSpPr/>
          <p:nvPr/>
        </p:nvSpPr>
        <p:spPr bwMode="gray">
          <a:xfrm>
            <a:off x="4716016" y="3602812"/>
            <a:ext cx="2592288" cy="1368152"/>
          </a:xfrm>
          <a:prstGeom prst="round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region</a:t>
            </a:r>
            <a:r>
              <a:rPr kumimoji="1" lang="en-US" altLang="ja-JP" sz="1800" b="0" i="0" u="none" strike="noStrike" cap="none" normalizeH="0" dirty="0">
                <a:ln>
                  <a:noFill/>
                </a:ln>
                <a:effectLst/>
                <a:latin typeface="+mj-lt"/>
                <a:ea typeface="+mn-ea"/>
              </a:rPr>
              <a:t> 0 is </a:t>
            </a:r>
            <a:endParaRPr kumimoji="1" lang="en-US" altLang="ja-JP" sz="1800" b="0" i="0" u="none" strike="noStrike" cap="none" normalizeH="0" baseline="0" dirty="0">
              <a:ln>
                <a:noFill/>
              </a:ln>
              <a:effectLst/>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interleaved region </a:t>
            </a:r>
          </a:p>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by nmem1 and nmem0</a:t>
            </a:r>
            <a:endParaRPr kumimoji="1" lang="ja-JP" altLang="en-US" sz="1800" b="0" i="0" u="none" strike="noStrike" cap="none" normalizeH="0" baseline="0" dirty="0" err="1">
              <a:ln>
                <a:noFill/>
              </a:ln>
              <a:effectLst/>
              <a:latin typeface="+mj-lt"/>
              <a:ea typeface="+mn-ea"/>
            </a:endParaRPr>
          </a:p>
        </p:txBody>
      </p:sp>
      <p:sp>
        <p:nvSpPr>
          <p:cNvPr id="16" name="角丸四角形 15"/>
          <p:cNvSpPr/>
          <p:nvPr/>
        </p:nvSpPr>
        <p:spPr bwMode="gray">
          <a:xfrm>
            <a:off x="4932040" y="767303"/>
            <a:ext cx="3456384" cy="1653585"/>
          </a:xfrm>
          <a:prstGeom prst="round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command to show </a:t>
            </a:r>
          </a:p>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region</a:t>
            </a:r>
            <a:r>
              <a:rPr kumimoji="1" lang="en-US" altLang="ja-JP" sz="1800" b="0" i="0" u="none" strike="noStrike" cap="none" normalizeH="0" dirty="0">
                <a:ln>
                  <a:noFill/>
                </a:ln>
                <a:effectLst/>
                <a:latin typeface="+mj-lt"/>
                <a:ea typeface="+mn-ea"/>
              </a:rPr>
              <a:t> info with </a:t>
            </a:r>
          </a:p>
          <a:p>
            <a:pPr marL="0" marR="0" indent="0" algn="ctr" defTabSz="914400" rtl="0" eaLnBrk="1" fontAlgn="ctr" latinLnBrk="0" hangingPunct="1">
              <a:lnSpc>
                <a:spcPct val="100000"/>
              </a:lnSpc>
              <a:spcBef>
                <a:spcPct val="0"/>
              </a:spcBef>
              <a:spcAft>
                <a:spcPct val="0"/>
              </a:spcAft>
              <a:buClrTx/>
              <a:buSzTx/>
              <a:buFontTx/>
              <a:buNone/>
              <a:tabLst/>
            </a:pPr>
            <a:r>
              <a:rPr lang="en-US" altLang="ja-JP" baseline="0" dirty="0" err="1">
                <a:latin typeface="+mj-lt"/>
                <a:ea typeface="+mn-ea"/>
              </a:rPr>
              <a:t>dimm</a:t>
            </a:r>
            <a:r>
              <a:rPr lang="en-US" altLang="ja-JP" baseline="0" dirty="0">
                <a:latin typeface="+mj-lt"/>
                <a:ea typeface="+mn-ea"/>
              </a:rPr>
              <a:t>, health and bad</a:t>
            </a:r>
            <a:r>
              <a:rPr lang="en-US" altLang="ja-JP" dirty="0">
                <a:latin typeface="+mj-lt"/>
                <a:ea typeface="+mn-ea"/>
              </a:rPr>
              <a:t> block info</a:t>
            </a:r>
          </a:p>
          <a:p>
            <a:pPr marL="0" marR="0" indent="0" algn="ctr" defTabSz="914400" rtl="0" eaLnBrk="1" fontAlgn="ctr" latinLnBrk="0" hangingPunct="1">
              <a:lnSpc>
                <a:spcPct val="100000"/>
              </a:lnSpc>
              <a:spcBef>
                <a:spcPct val="0"/>
              </a:spcBef>
              <a:spcAft>
                <a:spcPct val="0"/>
              </a:spcAft>
              <a:buClrTx/>
              <a:buSzTx/>
              <a:buFontTx/>
              <a:buNone/>
              <a:tabLst/>
            </a:pPr>
            <a:endParaRPr kumimoji="1" lang="en-US" altLang="ja-JP" sz="1800" b="0" i="0" u="none" strike="noStrike" cap="none" normalizeH="0" baseline="0" dirty="0">
              <a:ln>
                <a:noFill/>
              </a:ln>
              <a:effectLst/>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(output is JSON format)</a:t>
            </a:r>
            <a:endParaRPr kumimoji="1" lang="ja-JP" altLang="en-US" sz="1800" b="0" i="0" u="none" strike="noStrike" cap="none" normalizeH="0" baseline="0" dirty="0" err="1">
              <a:ln>
                <a:noFill/>
              </a:ln>
              <a:effectLst/>
              <a:latin typeface="+mj-lt"/>
              <a:ea typeface="+mn-ea"/>
            </a:endParaRPr>
          </a:p>
        </p:txBody>
      </p:sp>
      <p:cxnSp>
        <p:nvCxnSpPr>
          <p:cNvPr id="17" name="直線矢印コネクタ 16"/>
          <p:cNvCxnSpPr/>
          <p:nvPr/>
        </p:nvCxnSpPr>
        <p:spPr bwMode="auto">
          <a:xfrm flipH="1" flipV="1">
            <a:off x="2195736" y="1104505"/>
            <a:ext cx="2520280" cy="216024"/>
          </a:xfrm>
          <a:prstGeom prst="straightConnector1">
            <a:avLst/>
          </a:prstGeom>
          <a:gradFill rotWithShape="0">
            <a:gsLst>
              <a:gs pos="0">
                <a:srgbClr val="FFFFFF"/>
              </a:gs>
              <a:gs pos="100000">
                <a:srgbClr val="CACAC7"/>
              </a:gs>
            </a:gsLst>
            <a:lin ang="5400000" scaled="1"/>
          </a:gradFill>
          <a:ln w="25400"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18" name="直線矢印コネクタ 17"/>
          <p:cNvCxnSpPr/>
          <p:nvPr/>
        </p:nvCxnSpPr>
        <p:spPr bwMode="auto">
          <a:xfrm flipH="1" flipV="1">
            <a:off x="2833154" y="2232677"/>
            <a:ext cx="1594830" cy="1700379"/>
          </a:xfrm>
          <a:prstGeom prst="straightConnector1">
            <a:avLst/>
          </a:prstGeom>
          <a:gradFill rotWithShape="0">
            <a:gsLst>
              <a:gs pos="0">
                <a:srgbClr val="FFFFFF"/>
              </a:gs>
              <a:gs pos="100000">
                <a:srgbClr val="CACAC7"/>
              </a:gs>
            </a:gsLst>
            <a:lin ang="5400000" scaled="1"/>
          </a:gradFill>
          <a:ln w="25400"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Tree>
    <p:extLst>
      <p:ext uri="{BB962C8B-B14F-4D97-AF65-F5344CB8AC3E}">
        <p14:creationId xmlns:p14="http://schemas.microsoft.com/office/powerpoint/2010/main" val="20940398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display bad block information (2/2)</a:t>
            </a:r>
            <a:endParaRPr kumimoji="1" lang="ja-JP" altLang="en-US" dirty="0"/>
          </a:p>
        </p:txBody>
      </p:sp>
      <p:sp>
        <p:nvSpPr>
          <p:cNvPr id="3" name="コンテンツ プレースホルダー 2"/>
          <p:cNvSpPr>
            <a:spLocks noGrp="1"/>
          </p:cNvSpPr>
          <p:nvPr>
            <p:ph idx="1"/>
          </p:nvPr>
        </p:nvSpPr>
        <p:spPr>
          <a:ln>
            <a:solidFill>
              <a:schemeClr val="tx1"/>
            </a:solidFill>
          </a:ln>
        </p:spPr>
        <p:txBody>
          <a:bodyPr/>
          <a:lstStyle/>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b="1" dirty="0">
                <a:latin typeface="ＭＳ ゴシック" panose="020B0609070205080204" pitchFamily="49" charset="-128"/>
                <a:ea typeface="ＭＳ ゴシック" panose="020B0609070205080204" pitchFamily="49" charset="-128"/>
              </a:rPr>
              <a:t>        "badblock_count":1,</a:t>
            </a:r>
          </a:p>
          <a:p>
            <a:pPr marL="0" indent="0">
              <a:buNone/>
            </a:pPr>
            <a:r>
              <a:rPr lang="en-US" altLang="ja-JP" sz="1600" b="1" dirty="0">
                <a:latin typeface="ＭＳ ゴシック" panose="020B0609070205080204" pitchFamily="49" charset="-128"/>
                <a:ea typeface="ＭＳ ゴシック" panose="020B0609070205080204" pitchFamily="49" charset="-128"/>
              </a:rPr>
              <a:t>        "</a:t>
            </a:r>
            <a:r>
              <a:rPr lang="en-US" altLang="ja-JP" sz="1600" b="1" dirty="0" err="1">
                <a:latin typeface="ＭＳ ゴシック" panose="020B0609070205080204" pitchFamily="49" charset="-128"/>
                <a:ea typeface="ＭＳ ゴシック" panose="020B0609070205080204" pitchFamily="49" charset="-128"/>
              </a:rPr>
              <a:t>badblocks</a:t>
            </a:r>
            <a:r>
              <a:rPr lang="en-US" altLang="ja-JP" sz="1600" b="1" dirty="0">
                <a:latin typeface="ＭＳ ゴシック" panose="020B0609070205080204" pitchFamily="49" charset="-128"/>
                <a:ea typeface="ＭＳ ゴシック" panose="020B0609070205080204" pitchFamily="49" charset="-128"/>
              </a:rPr>
              <a:t>":[</a:t>
            </a:r>
          </a:p>
          <a:p>
            <a:pPr marL="0" indent="0">
              <a:buNone/>
            </a:pPr>
            <a:r>
              <a:rPr lang="en-US" altLang="ja-JP" sz="1600" b="1" dirty="0">
                <a:latin typeface="ＭＳ ゴシック" panose="020B0609070205080204" pitchFamily="49" charset="-128"/>
                <a:ea typeface="ＭＳ ゴシック" panose="020B0609070205080204" pitchFamily="49" charset="-128"/>
              </a:rPr>
              <a:t>          {</a:t>
            </a:r>
          </a:p>
          <a:p>
            <a:pPr marL="0" indent="0">
              <a:buNone/>
            </a:pPr>
            <a:r>
              <a:rPr lang="en-US" altLang="ja-JP" sz="1600" b="1" dirty="0">
                <a:latin typeface="ＭＳ ゴシック" panose="020B0609070205080204" pitchFamily="49" charset="-128"/>
                <a:ea typeface="ＭＳ ゴシック" panose="020B0609070205080204" pitchFamily="49" charset="-128"/>
              </a:rPr>
              <a:t>            "offset":65536,</a:t>
            </a:r>
          </a:p>
          <a:p>
            <a:pPr marL="0" indent="0">
              <a:buNone/>
            </a:pPr>
            <a:r>
              <a:rPr lang="en-US" altLang="ja-JP" sz="1600" b="1" dirty="0">
                <a:latin typeface="ＭＳ ゴシック" panose="020B0609070205080204" pitchFamily="49" charset="-128"/>
                <a:ea typeface="ＭＳ ゴシック" panose="020B0609070205080204" pitchFamily="49" charset="-128"/>
              </a:rPr>
              <a:t>            "length":1,</a:t>
            </a:r>
          </a:p>
          <a:p>
            <a:pPr marL="0" indent="0">
              <a:buNone/>
            </a:pPr>
            <a:r>
              <a:rPr lang="en-US" altLang="ja-JP" sz="1600" b="1" dirty="0">
                <a:solidFill>
                  <a:srgbClr val="FF0000"/>
                </a:solidFill>
                <a:latin typeface="ＭＳ ゴシック" panose="020B0609070205080204" pitchFamily="49" charset="-128"/>
                <a:ea typeface="ＭＳ ゴシック" panose="020B0609070205080204" pitchFamily="49" charset="-128"/>
              </a:rPr>
              <a:t>            "</a:t>
            </a:r>
            <a:r>
              <a:rPr lang="en-US" altLang="ja-JP" sz="1600" b="1" dirty="0" err="1">
                <a:solidFill>
                  <a:srgbClr val="FF0000"/>
                </a:solidFill>
                <a:latin typeface="ＭＳ ゴシック" panose="020B0609070205080204" pitchFamily="49" charset="-128"/>
                <a:ea typeface="ＭＳ ゴシック" panose="020B0609070205080204" pitchFamily="49" charset="-128"/>
              </a:rPr>
              <a:t>dimms</a:t>
            </a:r>
            <a:r>
              <a:rPr lang="en-US" altLang="ja-JP" sz="1600" b="1" dirty="0">
                <a:solidFill>
                  <a:srgbClr val="FF0000"/>
                </a:solidFill>
                <a:latin typeface="ＭＳ ゴシック" panose="020B0609070205080204" pitchFamily="49" charset="-128"/>
                <a:ea typeface="ＭＳ ゴシック" panose="020B0609070205080204" pitchFamily="49" charset="-128"/>
              </a:rPr>
              <a:t>":[</a:t>
            </a:r>
          </a:p>
          <a:p>
            <a:pPr marL="0" indent="0">
              <a:buNone/>
            </a:pPr>
            <a:r>
              <a:rPr lang="en-US" altLang="ja-JP" sz="1600" b="1" dirty="0">
                <a:solidFill>
                  <a:srgbClr val="FF0000"/>
                </a:solidFill>
                <a:latin typeface="ＭＳ ゴシック" panose="020B0609070205080204" pitchFamily="49" charset="-128"/>
                <a:ea typeface="ＭＳ ゴシック" panose="020B0609070205080204" pitchFamily="49" charset="-128"/>
              </a:rPr>
              <a:t>              "nmem0"</a:t>
            </a:r>
          </a:p>
          <a:p>
            <a:pPr marL="0" indent="0">
              <a:buNone/>
            </a:pPr>
            <a:r>
              <a:rPr lang="en-US" altLang="ja-JP" sz="1600" b="1" dirty="0">
                <a:solidFill>
                  <a:srgbClr val="FF0000"/>
                </a:solidFill>
                <a:latin typeface="ＭＳ ゴシック" panose="020B0609070205080204" pitchFamily="49" charset="-128"/>
                <a:ea typeface="ＭＳ ゴシック" panose="020B0609070205080204" pitchFamily="49" charset="-128"/>
              </a:rPr>
              <a:t>            ]</a:t>
            </a:r>
          </a:p>
          <a:p>
            <a:pPr marL="0" indent="0">
              <a:buNone/>
            </a:pPr>
            <a:r>
              <a:rPr lang="en-US" altLang="ja-JP" sz="1600" b="1" dirty="0">
                <a:latin typeface="ＭＳ ゴシック" panose="020B0609070205080204" pitchFamily="49" charset="-128"/>
                <a:ea typeface="ＭＳ ゴシック" panose="020B0609070205080204" pitchFamily="49" charset="-128"/>
              </a:rPr>
              <a:t>          }</a:t>
            </a:r>
          </a:p>
          <a:p>
            <a:pPr marL="0" indent="0">
              <a:buNone/>
            </a:pPr>
            <a:r>
              <a:rPr lang="en-US" altLang="ja-JP" sz="1600" b="1"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a:t>
            </a:r>
          </a:p>
          <a:p>
            <a:pPr marL="0" indent="0">
              <a:buNone/>
            </a:pPr>
            <a:r>
              <a:rPr lang="en-US" altLang="ja-JP" sz="1600" dirty="0">
                <a:latin typeface="ＭＳ ゴシック" panose="020B0609070205080204" pitchFamily="49" charset="-128"/>
                <a:ea typeface="ＭＳ ゴシック" panose="020B0609070205080204" pitchFamily="49" charset="-128"/>
              </a:rPr>
              <a:t> # </a:t>
            </a:r>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cxnSp>
        <p:nvCxnSpPr>
          <p:cNvPr id="8" name="直線矢印コネクタ 7"/>
          <p:cNvCxnSpPr/>
          <p:nvPr/>
        </p:nvCxnSpPr>
        <p:spPr bwMode="auto">
          <a:xfrm flipH="1" flipV="1">
            <a:off x="2605591" y="3140512"/>
            <a:ext cx="2588586" cy="332646"/>
          </a:xfrm>
          <a:prstGeom prst="straightConnector1">
            <a:avLst/>
          </a:prstGeom>
          <a:gradFill rotWithShape="0">
            <a:gsLst>
              <a:gs pos="0">
                <a:srgbClr val="FFFFFF"/>
              </a:gs>
              <a:gs pos="100000">
                <a:srgbClr val="CACAC7"/>
              </a:gs>
            </a:gsLst>
            <a:lin ang="5400000" scaled="1"/>
          </a:gradFill>
          <a:ln w="25400"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15" name="角丸四角形 14"/>
          <p:cNvSpPr/>
          <p:nvPr/>
        </p:nvSpPr>
        <p:spPr bwMode="gray">
          <a:xfrm>
            <a:off x="5292080" y="2717530"/>
            <a:ext cx="3240360" cy="2727694"/>
          </a:xfrm>
          <a:prstGeom prst="round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latin typeface="+mj-lt"/>
                <a:ea typeface="+mn-ea"/>
              </a:rPr>
              <a:t>C</a:t>
            </a:r>
            <a:r>
              <a:rPr kumimoji="1" lang="en-US" altLang="ja-JP" sz="2000" b="0" i="0" u="none" strike="noStrike" cap="none" normalizeH="0" baseline="0" dirty="0">
                <a:ln>
                  <a:noFill/>
                </a:ln>
                <a:effectLst/>
                <a:latin typeface="+mj-lt"/>
                <a:ea typeface="+mn-ea"/>
              </a:rPr>
              <a:t>urrent </a:t>
            </a:r>
            <a:r>
              <a:rPr lang="en-US" altLang="ja-JP" sz="2000" dirty="0" err="1">
                <a:latin typeface="+mj-lt"/>
                <a:ea typeface="+mn-ea"/>
              </a:rPr>
              <a:t>ndctl</a:t>
            </a:r>
            <a:r>
              <a:rPr lang="en-US" altLang="ja-JP" sz="2000" dirty="0">
                <a:latin typeface="+mj-lt"/>
                <a:ea typeface="+mn-ea"/>
              </a:rPr>
              <a:t> displays </a:t>
            </a:r>
          </a:p>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which</a:t>
            </a:r>
            <a:r>
              <a:rPr kumimoji="1" lang="en-US" altLang="ja-JP" sz="2000" b="0" i="0" u="none" strike="noStrike" cap="none" normalizeH="0" dirty="0">
                <a:ln>
                  <a:noFill/>
                </a:ln>
                <a:effectLst/>
                <a:latin typeface="+mj-lt"/>
                <a:ea typeface="+mn-ea"/>
              </a:rPr>
              <a:t> DIMM has </a:t>
            </a:r>
            <a:r>
              <a:rPr kumimoji="1" lang="en-US" altLang="ja-JP" sz="2000" b="0" i="0" u="none" strike="noStrike" cap="none" normalizeH="0" dirty="0" err="1">
                <a:ln>
                  <a:noFill/>
                </a:ln>
                <a:effectLst/>
                <a:latin typeface="+mj-lt"/>
                <a:ea typeface="+mn-ea"/>
              </a:rPr>
              <a:t>badblock</a:t>
            </a:r>
            <a:endParaRPr kumimoji="1" lang="en-US" altLang="ja-JP" sz="2000" b="0" i="0" u="none" strike="noStrike" cap="none" normalizeH="0" dirty="0">
              <a:ln>
                <a:noFill/>
              </a:ln>
              <a:effectLst/>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latin typeface="+mj-lt"/>
                <a:ea typeface="+mn-ea"/>
              </a:rPr>
              <a:t>in this region</a:t>
            </a:r>
            <a:r>
              <a:rPr kumimoji="1" lang="en-US" altLang="ja-JP" sz="2000" b="0" i="0" u="none" strike="noStrike" cap="none" normalizeH="0" dirty="0">
                <a:ln>
                  <a:noFill/>
                </a:ln>
                <a:effectLst/>
                <a:latin typeface="+mj-lt"/>
                <a:ea typeface="+mn-ea"/>
              </a:rPr>
              <a:t> </a:t>
            </a:r>
          </a:p>
          <a:p>
            <a:pPr marL="0" marR="0" indent="0" algn="ctr" defTabSz="914400" rtl="0" eaLnBrk="1" fontAlgn="ctr" latinLnBrk="0" hangingPunct="1">
              <a:lnSpc>
                <a:spcPct val="100000"/>
              </a:lnSpc>
              <a:spcBef>
                <a:spcPct val="0"/>
              </a:spcBef>
              <a:spcAft>
                <a:spcPct val="0"/>
              </a:spcAft>
              <a:buClrTx/>
              <a:buSzTx/>
              <a:buFontTx/>
              <a:buNone/>
              <a:tabLst/>
            </a:pPr>
            <a:endParaRPr lang="en-US" altLang="ja-JP" sz="2000" baseline="0" dirty="0">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latin typeface="+mj-lt"/>
                <a:ea typeface="+mn-ea"/>
              </a:rPr>
              <a:t>In this example,</a:t>
            </a:r>
          </a:p>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nmem0</a:t>
            </a:r>
            <a:r>
              <a:rPr kumimoji="1" lang="en-US" altLang="ja-JP" sz="2000" b="0" i="0" u="none" strike="noStrike" cap="none" normalizeH="0" dirty="0">
                <a:ln>
                  <a:noFill/>
                </a:ln>
                <a:effectLst/>
                <a:latin typeface="+mj-lt"/>
                <a:ea typeface="+mn-ea"/>
              </a:rPr>
              <a:t> has broken block</a:t>
            </a:r>
            <a:endParaRPr kumimoji="1" lang="ja-JP" altLang="en-US" sz="2000" b="0" i="0" u="none" strike="noStrike" cap="none" normalizeH="0" baseline="0" dirty="0" err="1">
              <a:ln>
                <a:noFill/>
              </a:ln>
              <a:effectLst/>
              <a:latin typeface="+mj-lt"/>
              <a:ea typeface="+mn-ea"/>
            </a:endParaRPr>
          </a:p>
        </p:txBody>
      </p:sp>
      <p:sp>
        <p:nvSpPr>
          <p:cNvPr id="16" name="角丸四角形 15"/>
          <p:cNvSpPr/>
          <p:nvPr/>
        </p:nvSpPr>
        <p:spPr bwMode="gray">
          <a:xfrm>
            <a:off x="5220072" y="1149735"/>
            <a:ext cx="3600400" cy="1368152"/>
          </a:xfrm>
          <a:prstGeom prst="round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err="1">
                <a:latin typeface="+mj-lt"/>
                <a:ea typeface="+mn-ea"/>
              </a:rPr>
              <a:t>badblock</a:t>
            </a:r>
            <a:r>
              <a:rPr lang="en-US" altLang="ja-JP" sz="2000" dirty="0">
                <a:latin typeface="+mj-lt"/>
                <a:ea typeface="+mn-ea"/>
              </a:rPr>
              <a:t> info in the region</a:t>
            </a:r>
          </a:p>
          <a:p>
            <a:pPr marL="0" marR="0" indent="0" algn="ctr" defTabSz="914400" rtl="0" eaLnBrk="1" fontAlgn="ctr" latinLnBrk="0" hangingPunct="1">
              <a:lnSpc>
                <a:spcPct val="100000"/>
              </a:lnSpc>
              <a:spcBef>
                <a:spcPct val="0"/>
              </a:spcBef>
              <a:spcAft>
                <a:spcPct val="0"/>
              </a:spcAft>
              <a:buClrTx/>
              <a:buSzTx/>
              <a:buFontTx/>
              <a:buNone/>
              <a:tabLst/>
            </a:pPr>
            <a:endParaRPr lang="en-US" altLang="ja-JP" sz="2000" dirty="0">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latin typeface="+mj-lt"/>
                <a:ea typeface="+mn-ea"/>
              </a:rPr>
              <a:t>(the previous </a:t>
            </a:r>
            <a:r>
              <a:rPr lang="en-US" altLang="ja-JP" sz="2000" dirty="0" err="1">
                <a:latin typeface="+mj-lt"/>
                <a:ea typeface="+mn-ea"/>
              </a:rPr>
              <a:t>ndctl</a:t>
            </a:r>
            <a:r>
              <a:rPr lang="en-US" altLang="ja-JP" sz="2000" dirty="0">
                <a:latin typeface="+mj-lt"/>
                <a:ea typeface="+mn-ea"/>
              </a:rPr>
              <a:t> showed only</a:t>
            </a:r>
            <a:br>
              <a:rPr lang="en-US" altLang="ja-JP" sz="2000" dirty="0">
                <a:latin typeface="+mj-lt"/>
                <a:ea typeface="+mn-ea"/>
              </a:rPr>
            </a:br>
            <a:r>
              <a:rPr lang="en-US" altLang="ja-JP" sz="2000" dirty="0">
                <a:latin typeface="+mj-lt"/>
                <a:ea typeface="+mn-ea"/>
              </a:rPr>
              <a:t> this information)</a:t>
            </a:r>
            <a:endParaRPr kumimoji="1" lang="ja-JP" altLang="en-US" sz="2000" b="0" i="0" u="none" strike="noStrike" cap="none" normalizeH="0" baseline="0" dirty="0" err="1">
              <a:ln>
                <a:noFill/>
              </a:ln>
              <a:effectLst/>
              <a:latin typeface="+mj-lt"/>
              <a:ea typeface="+mn-ea"/>
            </a:endParaRPr>
          </a:p>
        </p:txBody>
      </p:sp>
      <p:cxnSp>
        <p:nvCxnSpPr>
          <p:cNvPr id="17" name="直線矢印コネクタ 16"/>
          <p:cNvCxnSpPr/>
          <p:nvPr/>
        </p:nvCxnSpPr>
        <p:spPr bwMode="auto">
          <a:xfrm flipH="1">
            <a:off x="3095932" y="1617787"/>
            <a:ext cx="2152836" cy="0"/>
          </a:xfrm>
          <a:prstGeom prst="straightConnector1">
            <a:avLst/>
          </a:prstGeom>
          <a:gradFill rotWithShape="0">
            <a:gsLst>
              <a:gs pos="0">
                <a:srgbClr val="FFFFFF"/>
              </a:gs>
              <a:gs pos="100000">
                <a:srgbClr val="CACAC7"/>
              </a:gs>
            </a:gsLst>
            <a:lin ang="5400000" scaled="1"/>
          </a:gradFill>
          <a:ln w="25400"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18" name="直線矢印コネクタ 17"/>
          <p:cNvCxnSpPr/>
          <p:nvPr/>
        </p:nvCxnSpPr>
        <p:spPr bwMode="auto">
          <a:xfrm flipH="1">
            <a:off x="3041343" y="1617787"/>
            <a:ext cx="2207425" cy="992383"/>
          </a:xfrm>
          <a:prstGeom prst="straightConnector1">
            <a:avLst/>
          </a:prstGeom>
          <a:gradFill rotWithShape="0">
            <a:gsLst>
              <a:gs pos="0">
                <a:srgbClr val="FFFFFF"/>
              </a:gs>
              <a:gs pos="100000">
                <a:srgbClr val="CACAC7"/>
              </a:gs>
            </a:gsLst>
            <a:lin ang="5400000" scaled="1"/>
          </a:gradFill>
          <a:ln w="25400"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Tree>
    <p:extLst>
      <p:ext uri="{BB962C8B-B14F-4D97-AF65-F5344CB8AC3E}">
        <p14:creationId xmlns:p14="http://schemas.microsoft.com/office/powerpoint/2010/main" val="4374078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To show NVDIMM device location (1/2)</a:t>
            </a:r>
            <a:endParaRPr kumimoji="1" lang="ja-JP" altLang="en-US" dirty="0"/>
          </a:p>
        </p:txBody>
      </p:sp>
      <p:sp>
        <p:nvSpPr>
          <p:cNvPr id="3" name="コンテンツ プレースホルダー 2"/>
          <p:cNvSpPr>
            <a:spLocks noGrp="1"/>
          </p:cNvSpPr>
          <p:nvPr>
            <p:ph idx="1"/>
          </p:nvPr>
        </p:nvSpPr>
        <p:spPr/>
        <p:txBody>
          <a:bodyPr/>
          <a:lstStyle/>
          <a:p>
            <a:r>
              <a:rPr lang="en-US" altLang="ja-JP" dirty="0"/>
              <a:t>What can shows the physical location of NVDIMM modules?</a:t>
            </a:r>
          </a:p>
          <a:p>
            <a:pPr lvl="1"/>
            <a:r>
              <a:rPr lang="en-US" altLang="ja-JP" dirty="0"/>
              <a:t>/dev/</a:t>
            </a:r>
            <a:r>
              <a:rPr lang="en-US" altLang="ja-JP" dirty="0" err="1"/>
              <a:t>nmemX</a:t>
            </a:r>
            <a:r>
              <a:rPr lang="en-US" altLang="ja-JP" dirty="0"/>
              <a:t> is named for NVDIMM module by NVDIMM driver</a:t>
            </a:r>
          </a:p>
          <a:p>
            <a:pPr lvl="2"/>
            <a:r>
              <a:rPr lang="en-US" altLang="ja-JP" sz="2000" dirty="0"/>
              <a:t>It is also used by </a:t>
            </a:r>
            <a:r>
              <a:rPr lang="en-US" altLang="ja-JP" sz="2000" dirty="0" err="1"/>
              <a:t>ndctl</a:t>
            </a:r>
            <a:r>
              <a:rPr lang="en-US" altLang="ja-JP" sz="2000" dirty="0"/>
              <a:t> </a:t>
            </a:r>
          </a:p>
          <a:p>
            <a:pPr lvl="2"/>
            <a:r>
              <a:rPr lang="en-US" altLang="ja-JP" sz="2000" dirty="0"/>
              <a:t>However, its id (X) is not related with device location</a:t>
            </a:r>
          </a:p>
          <a:p>
            <a:pPr lvl="3"/>
            <a:r>
              <a:rPr lang="en-US" altLang="ja-JP" sz="1800" dirty="0"/>
              <a:t>The driver decided it by the order which it found</a:t>
            </a:r>
          </a:p>
          <a:p>
            <a:pPr lvl="1"/>
            <a:r>
              <a:rPr lang="en-US" altLang="ja-JP" dirty="0"/>
              <a:t>I thought the handle of “NVDIMM Device” in ACPI DSDT may be good </a:t>
            </a:r>
          </a:p>
          <a:p>
            <a:pPr lvl="2"/>
            <a:r>
              <a:rPr lang="en-US" altLang="ja-JP" sz="2000" dirty="0"/>
              <a:t>Handle is created with the followings</a:t>
            </a:r>
          </a:p>
          <a:p>
            <a:pPr lvl="3"/>
            <a:r>
              <a:rPr lang="en-US" altLang="ja-JP" sz="1800" dirty="0"/>
              <a:t>node controller id, socket id, memory controller id, etc...</a:t>
            </a:r>
          </a:p>
          <a:p>
            <a:pPr lvl="2"/>
            <a:r>
              <a:rPr lang="en-US" altLang="ja-JP" sz="2000" dirty="0"/>
              <a:t>However, these id may be dynamic due to hardware/firmware configuration</a:t>
            </a:r>
          </a:p>
          <a:p>
            <a:pPr lvl="3"/>
            <a:r>
              <a:rPr lang="en-US" altLang="ja-JP" sz="1800" dirty="0"/>
              <a:t>Especially, our some servers can change # of nodes by dividing the box with system configuration</a:t>
            </a:r>
          </a:p>
          <a:p>
            <a:pPr lvl="3"/>
            <a:r>
              <a:rPr lang="en-US" altLang="ja-JP" sz="1800" dirty="0"/>
              <a:t>So, this may not be good to find physical location too</a:t>
            </a:r>
          </a:p>
          <a:p>
            <a:endParaRPr kumimoji="1" lang="ja-JP" altLang="en-US"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2798110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To show NVDIMM device location (2/2)</a:t>
            </a:r>
            <a:endParaRPr kumimoji="1" lang="ja-JP" altLang="en-US" dirty="0"/>
          </a:p>
        </p:txBody>
      </p:sp>
      <p:sp>
        <p:nvSpPr>
          <p:cNvPr id="3" name="コンテンツ プレースホルダー 2"/>
          <p:cNvSpPr>
            <a:spLocks noGrp="1"/>
          </p:cNvSpPr>
          <p:nvPr>
            <p:ph idx="1"/>
          </p:nvPr>
        </p:nvSpPr>
        <p:spPr/>
        <p:txBody>
          <a:bodyPr/>
          <a:lstStyle/>
          <a:p>
            <a:pPr lvl="1"/>
            <a:r>
              <a:rPr lang="en-US" altLang="ja-JP" sz="2800" dirty="0"/>
              <a:t>The remaining option is SMBIOS handle</a:t>
            </a:r>
          </a:p>
          <a:p>
            <a:pPr lvl="2"/>
            <a:r>
              <a:rPr lang="en-US" altLang="ja-JP" sz="2400" dirty="0"/>
              <a:t>You can confirm physical location of a device with “</a:t>
            </a:r>
            <a:r>
              <a:rPr lang="en-US" altLang="ja-JP" sz="2400" dirty="0" err="1"/>
              <a:t>dmidecode</a:t>
            </a:r>
            <a:r>
              <a:rPr lang="en-US" altLang="ja-JP" sz="2400" dirty="0"/>
              <a:t>” command </a:t>
            </a:r>
          </a:p>
          <a:p>
            <a:pPr lvl="3"/>
            <a:r>
              <a:rPr lang="en-US" altLang="ja-JP" sz="2000" dirty="0"/>
              <a:t>In addition, each device has SMBIOS handle, and shown in the command</a:t>
            </a:r>
          </a:p>
          <a:p>
            <a:pPr lvl="2"/>
            <a:r>
              <a:rPr lang="en-US" altLang="ja-JP" sz="2400" dirty="0"/>
              <a:t>SMBIOS handle is also “NVDIMM Region mapping structure” table in NFIT</a:t>
            </a:r>
          </a:p>
          <a:p>
            <a:pPr lvl="2"/>
            <a:r>
              <a:rPr lang="en-US" altLang="ja-JP" sz="2400" dirty="0"/>
              <a:t>So, if </a:t>
            </a:r>
            <a:r>
              <a:rPr lang="en-US" altLang="ja-JP" sz="2400" dirty="0" err="1"/>
              <a:t>ndctl</a:t>
            </a:r>
            <a:r>
              <a:rPr lang="en-US" altLang="ja-JP" sz="2400" dirty="0"/>
              <a:t> command can show it, you can find the location with the handle</a:t>
            </a:r>
          </a:p>
          <a:p>
            <a:pPr lvl="2"/>
            <a:r>
              <a:rPr lang="en-US" altLang="ja-JP" sz="2400" dirty="0"/>
              <a:t>I made a patch that </a:t>
            </a:r>
            <a:r>
              <a:rPr lang="en-US" altLang="ja-JP" sz="2400" dirty="0" err="1"/>
              <a:t>ndctl</a:t>
            </a:r>
            <a:r>
              <a:rPr lang="en-US" altLang="ja-JP" sz="2400" dirty="0"/>
              <a:t> show it as </a:t>
            </a:r>
            <a:r>
              <a:rPr lang="en-US" altLang="ja-JP" sz="2400" dirty="0" err="1"/>
              <a:t>phys_id</a:t>
            </a:r>
            <a:endParaRPr lang="en-US" altLang="ja-JP" sz="2400" dirty="0"/>
          </a:p>
          <a:p>
            <a:endParaRPr kumimoji="1" lang="ja-JP" altLang="en-US"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8706389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Example of SMBIOS Handle of </a:t>
            </a:r>
            <a:r>
              <a:rPr lang="en-US" altLang="ja-JP" dirty="0" err="1"/>
              <a:t>ndctl</a:t>
            </a:r>
            <a:endParaRPr kumimoji="1" lang="ja-JP" altLang="en-US" dirty="0"/>
          </a:p>
        </p:txBody>
      </p:sp>
      <p:sp>
        <p:nvSpPr>
          <p:cNvPr id="3" name="コンテンツ プレースホルダー 2"/>
          <p:cNvSpPr>
            <a:spLocks noGrp="1"/>
          </p:cNvSpPr>
          <p:nvPr>
            <p:ph idx="1"/>
          </p:nvPr>
        </p:nvSpPr>
        <p:spPr/>
        <p:txBody>
          <a:bodyPr/>
          <a:lstStyle/>
          <a:p>
            <a:pPr marL="0" indent="0">
              <a:buNone/>
            </a:pPr>
            <a:r>
              <a:rPr lang="en-US" altLang="ja-JP" sz="1600" dirty="0"/>
              <a:t># </a:t>
            </a:r>
            <a:r>
              <a:rPr lang="en-US" altLang="ja-JP" sz="1600" b="1" dirty="0" err="1"/>
              <a:t>ndctl</a:t>
            </a:r>
            <a:r>
              <a:rPr lang="en-US" altLang="ja-JP" sz="1600" b="1" dirty="0"/>
              <a:t> list -Du</a:t>
            </a:r>
          </a:p>
          <a:p>
            <a:pPr marL="0" indent="0">
              <a:buNone/>
            </a:pPr>
            <a:r>
              <a:rPr lang="en-US" altLang="ja-JP" sz="1600" dirty="0"/>
              <a:t>  [</a:t>
            </a:r>
          </a:p>
          <a:p>
            <a:pPr marL="0" indent="0">
              <a:buNone/>
            </a:pPr>
            <a:r>
              <a:rPr lang="en-US" altLang="ja-JP" sz="1600" dirty="0"/>
              <a:t>    {</a:t>
            </a:r>
          </a:p>
          <a:p>
            <a:pPr marL="0" indent="0">
              <a:buNone/>
            </a:pPr>
            <a:r>
              <a:rPr lang="en-US" altLang="ja-JP" sz="1600" dirty="0"/>
              <a:t>      "dev":"nmem1",</a:t>
            </a:r>
          </a:p>
          <a:p>
            <a:pPr marL="0" indent="0">
              <a:buNone/>
            </a:pPr>
            <a:r>
              <a:rPr lang="en-US" altLang="ja-JP" sz="1600" dirty="0"/>
              <a:t>      "</a:t>
            </a:r>
            <a:r>
              <a:rPr lang="en-US" altLang="ja-JP" sz="1600" dirty="0" err="1"/>
              <a:t>id":"XXXX-XX-XXXX-XXXXXXXX</a:t>
            </a:r>
            <a:r>
              <a:rPr lang="en-US" altLang="ja-JP" sz="1600" dirty="0"/>
              <a:t>",</a:t>
            </a:r>
          </a:p>
          <a:p>
            <a:pPr marL="0" indent="0">
              <a:buNone/>
            </a:pPr>
            <a:r>
              <a:rPr lang="en-US" altLang="ja-JP" sz="1600" dirty="0"/>
              <a:t>      "handle":"0x120",</a:t>
            </a:r>
          </a:p>
          <a:p>
            <a:pPr marL="0" indent="0">
              <a:buNone/>
            </a:pPr>
            <a:r>
              <a:rPr lang="en-US" altLang="ja-JP" sz="1600" dirty="0">
                <a:solidFill>
                  <a:srgbClr val="FF0000"/>
                </a:solidFill>
              </a:rPr>
              <a:t>      </a:t>
            </a:r>
            <a:r>
              <a:rPr lang="en-US" altLang="ja-JP" sz="1600" b="1" dirty="0">
                <a:solidFill>
                  <a:srgbClr val="FF0000"/>
                </a:solidFill>
              </a:rPr>
              <a:t>"phys_id":"0x1c"</a:t>
            </a:r>
          </a:p>
          <a:p>
            <a:pPr marL="0" indent="0">
              <a:buNone/>
            </a:pPr>
            <a:r>
              <a:rPr lang="en-US" altLang="ja-JP" sz="1600" dirty="0"/>
              <a:t>    },</a:t>
            </a:r>
          </a:p>
          <a:p>
            <a:pPr marL="0" indent="0">
              <a:buNone/>
            </a:pPr>
            <a:r>
              <a:rPr lang="en-US" altLang="ja-JP" sz="1600" dirty="0"/>
              <a:t>    {</a:t>
            </a:r>
          </a:p>
          <a:p>
            <a:pPr marL="0" indent="0">
              <a:buNone/>
            </a:pPr>
            <a:r>
              <a:rPr lang="en-US" altLang="ja-JP" sz="1600" dirty="0"/>
              <a:t>      "dev":"nmem0",</a:t>
            </a:r>
          </a:p>
          <a:p>
            <a:pPr marL="0" indent="0">
              <a:buNone/>
            </a:pPr>
            <a:r>
              <a:rPr lang="en-US" altLang="ja-JP" sz="1600" dirty="0"/>
              <a:t>      "</a:t>
            </a:r>
            <a:r>
              <a:rPr lang="en-US" altLang="ja-JP" sz="1600" dirty="0" err="1"/>
              <a:t>id":"XXXX-XX-XXXX-XXXXXXXX</a:t>
            </a:r>
            <a:r>
              <a:rPr lang="en-US" altLang="ja-JP" sz="1600" dirty="0"/>
              <a:t>",</a:t>
            </a:r>
          </a:p>
          <a:p>
            <a:pPr marL="0" indent="0">
              <a:buNone/>
            </a:pPr>
            <a:r>
              <a:rPr lang="en-US" altLang="ja-JP" sz="1600" dirty="0"/>
              <a:t>      "handle":"0x20",</a:t>
            </a:r>
          </a:p>
          <a:p>
            <a:pPr marL="0" indent="0">
              <a:buNone/>
            </a:pPr>
            <a:r>
              <a:rPr lang="en-US" altLang="ja-JP" sz="1600" dirty="0"/>
              <a:t>      </a:t>
            </a:r>
            <a:r>
              <a:rPr lang="en-US" altLang="ja-JP" sz="1600" b="1" dirty="0">
                <a:solidFill>
                  <a:srgbClr val="FF0000"/>
                </a:solidFill>
              </a:rPr>
              <a:t>"phys_id":"0x10",</a:t>
            </a:r>
          </a:p>
          <a:p>
            <a:pPr marL="0" indent="0">
              <a:buNone/>
            </a:pPr>
            <a:r>
              <a:rPr lang="en-US" altLang="ja-JP" sz="1600" dirty="0"/>
              <a:t>      "</a:t>
            </a:r>
            <a:r>
              <a:rPr lang="en-US" altLang="ja-JP" sz="1600" dirty="0" err="1"/>
              <a:t>flag_failed_flush":true</a:t>
            </a:r>
            <a:r>
              <a:rPr lang="en-US" altLang="ja-JP" sz="1600" dirty="0"/>
              <a:t>,</a:t>
            </a:r>
          </a:p>
          <a:p>
            <a:pPr marL="0" indent="0">
              <a:buNone/>
            </a:pPr>
            <a:r>
              <a:rPr lang="en-US" altLang="ja-JP" sz="1600" dirty="0"/>
              <a:t>      "</a:t>
            </a:r>
            <a:r>
              <a:rPr lang="en-US" altLang="ja-JP" sz="1600" dirty="0" err="1"/>
              <a:t>flag_smart_event":true</a:t>
            </a:r>
            <a:endParaRPr lang="en-US" altLang="ja-JP" sz="1600" dirty="0"/>
          </a:p>
          <a:p>
            <a:pPr marL="0" indent="0">
              <a:buNone/>
            </a:pPr>
            <a:r>
              <a:rPr lang="en-US" altLang="ja-JP" sz="1600" dirty="0"/>
              <a:t>    }</a:t>
            </a:r>
          </a:p>
          <a:p>
            <a:pPr marL="0" indent="0">
              <a:buNone/>
            </a:pPr>
            <a:r>
              <a:rPr lang="en-US" altLang="ja-JP" sz="1600" dirty="0"/>
              <a:t>  ]</a:t>
            </a:r>
            <a:endParaRPr kumimoji="1" lang="ja-JP" altLang="en-US" sz="1600"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
        <p:nvSpPr>
          <p:cNvPr id="9" name="角丸四角形吹き出し 8"/>
          <p:cNvSpPr/>
          <p:nvPr/>
        </p:nvSpPr>
        <p:spPr bwMode="gray">
          <a:xfrm>
            <a:off x="4716016" y="1484784"/>
            <a:ext cx="3816424" cy="1008112"/>
          </a:xfrm>
          <a:prstGeom prst="wedgeRoundRectCallout">
            <a:avLst>
              <a:gd name="adj1" fmla="val -128687"/>
              <a:gd name="adj2" fmla="val -92711"/>
              <a:gd name="adj3" fmla="val 16667"/>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display DIMM</a:t>
            </a:r>
            <a:r>
              <a:rPr kumimoji="1" lang="en-US" altLang="ja-JP" sz="1800" b="0" i="0" u="none" strike="noStrike" cap="none" normalizeH="0" dirty="0">
                <a:ln>
                  <a:noFill/>
                </a:ln>
                <a:effectLst/>
                <a:latin typeface="+mj-lt"/>
                <a:ea typeface="+mn-ea"/>
              </a:rPr>
              <a:t> </a:t>
            </a:r>
            <a:r>
              <a:rPr kumimoji="1" lang="en-US" altLang="ja-JP" sz="1800" b="0" i="0" u="none" strike="noStrike" cap="none" normalizeH="0" dirty="0" err="1">
                <a:ln>
                  <a:noFill/>
                </a:ln>
                <a:effectLst/>
                <a:latin typeface="+mj-lt"/>
                <a:ea typeface="+mn-ea"/>
              </a:rPr>
              <a:t>infomation</a:t>
            </a:r>
            <a:endParaRPr kumimoji="1" lang="en-US" altLang="ja-JP" sz="1800" b="0" i="0" u="none" strike="noStrike" cap="none" normalizeH="0" dirty="0">
              <a:ln>
                <a:noFill/>
              </a:ln>
              <a:effectLst/>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r>
              <a:rPr lang="en-US" altLang="ja-JP" baseline="0" dirty="0">
                <a:latin typeface="+mj-lt"/>
                <a:ea typeface="+mn-ea"/>
              </a:rPr>
              <a:t>with human readable format</a:t>
            </a:r>
          </a:p>
          <a:p>
            <a:r>
              <a:rPr kumimoji="1" lang="en-US" altLang="ja-JP" sz="1800" b="0" i="0" u="none" strike="noStrike" cap="none" normalizeH="0" dirty="0">
                <a:ln>
                  <a:noFill/>
                </a:ln>
                <a:effectLst/>
                <a:latin typeface="+mj-lt"/>
                <a:ea typeface="+mn-ea"/>
              </a:rPr>
              <a:t>(</a:t>
            </a:r>
            <a:r>
              <a:rPr kumimoji="1" lang="en-US" altLang="ja-JP" sz="1800" b="0" i="0" u="none" strike="noStrike" cap="none" normalizeH="0" dirty="0" err="1">
                <a:ln>
                  <a:noFill/>
                </a:ln>
                <a:effectLst/>
                <a:latin typeface="+mj-lt"/>
                <a:ea typeface="+mn-ea"/>
              </a:rPr>
              <a:t>phys_id</a:t>
            </a:r>
            <a:r>
              <a:rPr kumimoji="1" lang="en-US" altLang="ja-JP" sz="1800" b="0" i="0" u="none" strike="noStrike" cap="none" normalizeH="0" dirty="0">
                <a:ln>
                  <a:noFill/>
                </a:ln>
                <a:effectLst/>
                <a:latin typeface="+mj-lt"/>
                <a:ea typeface="+mn-ea"/>
              </a:rPr>
              <a:t> </a:t>
            </a:r>
            <a:r>
              <a:rPr lang="en-US" altLang="ja-JP" dirty="0">
                <a:latin typeface="+mj-lt"/>
                <a:ea typeface="+mn-ea"/>
              </a:rPr>
              <a:t>becomes Hexadecimal)</a:t>
            </a:r>
            <a:endParaRPr kumimoji="1" lang="ja-JP" altLang="en-US" sz="1800" b="0" i="0" u="none" strike="noStrike" cap="none" normalizeH="0" baseline="0" dirty="0" err="1">
              <a:ln>
                <a:noFill/>
              </a:ln>
              <a:effectLst/>
              <a:latin typeface="+mj-lt"/>
              <a:ea typeface="+mn-ea"/>
            </a:endParaRPr>
          </a:p>
        </p:txBody>
      </p:sp>
      <p:cxnSp>
        <p:nvCxnSpPr>
          <p:cNvPr id="13" name="直線矢印コネクタ 12"/>
          <p:cNvCxnSpPr>
            <a:stCxn id="18" idx="1"/>
          </p:cNvCxnSpPr>
          <p:nvPr/>
        </p:nvCxnSpPr>
        <p:spPr bwMode="auto">
          <a:xfrm flipH="1" flipV="1">
            <a:off x="2635202" y="4653136"/>
            <a:ext cx="2154117" cy="465028"/>
          </a:xfrm>
          <a:prstGeom prst="straightConnector1">
            <a:avLst/>
          </a:prstGeom>
          <a:gradFill rotWithShape="0">
            <a:gsLst>
              <a:gs pos="0">
                <a:srgbClr val="FFFFFF"/>
              </a:gs>
              <a:gs pos="100000">
                <a:srgbClr val="CACAC7"/>
              </a:gs>
            </a:gsLst>
            <a:lin ang="5400000" scaled="1"/>
          </a:gradFill>
          <a:ln w="25400"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18" name="角丸四角形 17"/>
          <p:cNvSpPr/>
          <p:nvPr/>
        </p:nvSpPr>
        <p:spPr bwMode="gray">
          <a:xfrm>
            <a:off x="4789319" y="4452090"/>
            <a:ext cx="3816424" cy="1332148"/>
          </a:xfrm>
          <a:prstGeom prst="round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1" i="0" u="none" strike="noStrike" cap="none" normalizeH="0" baseline="0" dirty="0" err="1">
                <a:ln>
                  <a:noFill/>
                </a:ln>
                <a:solidFill>
                  <a:srgbClr val="FF0000"/>
                </a:solidFill>
                <a:effectLst/>
                <a:latin typeface="+mj-lt"/>
                <a:ea typeface="+mn-ea"/>
              </a:rPr>
              <a:t>phys_id</a:t>
            </a:r>
            <a:r>
              <a:rPr kumimoji="1" lang="en-US" altLang="ja-JP" sz="1800" b="0" i="0" u="none" strike="noStrike" cap="none" normalizeH="0" baseline="0" dirty="0">
                <a:ln>
                  <a:noFill/>
                </a:ln>
                <a:effectLst/>
                <a:latin typeface="+mj-lt"/>
                <a:ea typeface="+mn-ea"/>
              </a:rPr>
              <a:t> is  SMBIOS</a:t>
            </a:r>
            <a:r>
              <a:rPr kumimoji="1" lang="en-US" altLang="ja-JP" sz="1800" b="0" i="0" u="none" strike="noStrike" cap="none" normalizeH="0" dirty="0">
                <a:ln>
                  <a:noFill/>
                </a:ln>
                <a:effectLst/>
                <a:latin typeface="+mj-lt"/>
                <a:ea typeface="+mn-ea"/>
              </a:rPr>
              <a:t> handle of</a:t>
            </a:r>
            <a:br>
              <a:rPr kumimoji="1" lang="en-US" altLang="ja-JP" sz="1800" b="0" i="0" u="none" strike="noStrike" cap="none" normalizeH="0" dirty="0">
                <a:ln>
                  <a:noFill/>
                </a:ln>
                <a:effectLst/>
                <a:latin typeface="+mj-lt"/>
                <a:ea typeface="+mn-ea"/>
              </a:rPr>
            </a:br>
            <a:r>
              <a:rPr kumimoji="1" lang="en-US" altLang="ja-JP" sz="1800" b="0" i="0" u="none" strike="noStrike" cap="none" normalizeH="0" dirty="0">
                <a:ln>
                  <a:noFill/>
                </a:ln>
                <a:effectLst/>
                <a:latin typeface="+mj-lt"/>
                <a:ea typeface="+mn-ea"/>
              </a:rPr>
              <a:t> these DIMM</a:t>
            </a:r>
          </a:p>
          <a:p>
            <a:pPr marL="0" marR="0" indent="0" algn="ctr" defTabSz="914400" rtl="0" eaLnBrk="1" fontAlgn="ctr" latinLnBrk="0" hangingPunct="1">
              <a:lnSpc>
                <a:spcPct val="100000"/>
              </a:lnSpc>
              <a:spcBef>
                <a:spcPct val="0"/>
              </a:spcBef>
              <a:spcAft>
                <a:spcPct val="0"/>
              </a:spcAft>
              <a:buClrTx/>
              <a:buSzTx/>
              <a:buFontTx/>
              <a:buNone/>
              <a:tabLst/>
            </a:pPr>
            <a:endParaRPr lang="en-US" altLang="ja-JP" dirty="0">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0x10 is broken DIMM’s handle</a:t>
            </a:r>
          </a:p>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dirty="0">
                <a:ln>
                  <a:noFill/>
                </a:ln>
                <a:effectLst/>
                <a:latin typeface="+mj-lt"/>
                <a:ea typeface="+mn-ea"/>
              </a:rPr>
              <a:t>in this example</a:t>
            </a:r>
          </a:p>
        </p:txBody>
      </p:sp>
      <p:cxnSp>
        <p:nvCxnSpPr>
          <p:cNvPr id="46" name="直線矢印コネクタ 45"/>
          <p:cNvCxnSpPr>
            <a:stCxn id="47" idx="1"/>
          </p:cNvCxnSpPr>
          <p:nvPr/>
        </p:nvCxnSpPr>
        <p:spPr bwMode="auto">
          <a:xfrm flipH="1">
            <a:off x="1979712" y="3447002"/>
            <a:ext cx="2752810" cy="270030"/>
          </a:xfrm>
          <a:prstGeom prst="straightConnector1">
            <a:avLst/>
          </a:prstGeom>
          <a:gradFill rotWithShape="0">
            <a:gsLst>
              <a:gs pos="0">
                <a:srgbClr val="FFFFFF"/>
              </a:gs>
              <a:gs pos="100000">
                <a:srgbClr val="CACAC7"/>
              </a:gs>
            </a:gsLst>
            <a:lin ang="5400000" scaled="1"/>
          </a:gradFill>
          <a:ln w="25400"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47" name="角丸四角形 46"/>
          <p:cNvSpPr/>
          <p:nvPr/>
        </p:nvSpPr>
        <p:spPr bwMode="gray">
          <a:xfrm>
            <a:off x="4732522" y="2780928"/>
            <a:ext cx="3816424" cy="1332148"/>
          </a:xfrm>
          <a:prstGeom prst="round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(The nmem</a:t>
            </a:r>
            <a:r>
              <a:rPr kumimoji="1" lang="en-US" altLang="ja-JP" sz="1800" b="0" i="0" u="none" strike="noStrike" cap="none" normalizeH="0" dirty="0">
                <a:ln>
                  <a:noFill/>
                </a:ln>
                <a:effectLst/>
                <a:latin typeface="+mj-lt"/>
                <a:ea typeface="+mn-ea"/>
              </a:rPr>
              <a:t>0 included broken block</a:t>
            </a:r>
          </a:p>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in previous result)</a:t>
            </a:r>
            <a:endParaRPr kumimoji="1" lang="en-US" altLang="ja-JP" sz="1800" b="0" i="0" u="none" strike="noStrike" cap="none" normalizeH="0" dirty="0">
              <a:ln>
                <a:noFill/>
              </a:ln>
              <a:effectLst/>
              <a:latin typeface="+mj-lt"/>
              <a:ea typeface="+mn-ea"/>
            </a:endParaRPr>
          </a:p>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Tree>
    <p:extLst>
      <p:ext uri="{BB962C8B-B14F-4D97-AF65-F5344CB8AC3E}">
        <p14:creationId xmlns:p14="http://schemas.microsoft.com/office/powerpoint/2010/main" val="13682810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a:t>dmidecode</a:t>
            </a:r>
            <a:r>
              <a:rPr kumimoji="1" lang="en-US" altLang="ja-JP" dirty="0"/>
              <a:t> can show the location of DIMM</a:t>
            </a:r>
            <a:endParaRPr kumimoji="1" lang="ja-JP" altLang="en-US" dirty="0"/>
          </a:p>
        </p:txBody>
      </p:sp>
      <p:sp>
        <p:nvSpPr>
          <p:cNvPr id="3" name="コンテンツ プレースホルダー 2"/>
          <p:cNvSpPr>
            <a:spLocks noGrp="1"/>
          </p:cNvSpPr>
          <p:nvPr>
            <p:ph idx="1"/>
          </p:nvPr>
        </p:nvSpPr>
        <p:spPr/>
        <p:txBody>
          <a:bodyPr/>
          <a:lstStyle/>
          <a:p>
            <a:pPr marL="0" indent="0">
              <a:buNone/>
            </a:pPr>
            <a:r>
              <a:rPr lang="en-US" altLang="ja-JP" sz="1800" b="1" dirty="0"/>
              <a:t># </a:t>
            </a:r>
            <a:r>
              <a:rPr lang="en-US" altLang="ja-JP" sz="1800" b="1" dirty="0" err="1"/>
              <a:t>demidecode</a:t>
            </a:r>
            <a:endParaRPr lang="en-US" altLang="ja-JP" sz="1800" b="1" dirty="0"/>
          </a:p>
          <a:p>
            <a:pPr marL="0" indent="0">
              <a:buNone/>
            </a:pPr>
            <a:r>
              <a:rPr lang="en-US" altLang="ja-JP" sz="1800" dirty="0"/>
              <a:t>      </a:t>
            </a:r>
            <a:r>
              <a:rPr lang="en-US" altLang="ja-JP" sz="1800" b="1" dirty="0"/>
              <a:t>:</a:t>
            </a:r>
          </a:p>
          <a:p>
            <a:pPr marL="0" indent="0">
              <a:buNone/>
            </a:pPr>
            <a:r>
              <a:rPr lang="en-US" altLang="ja-JP" sz="1800" dirty="0"/>
              <a:t>  </a:t>
            </a:r>
            <a:r>
              <a:rPr lang="en-US" altLang="ja-JP" sz="1800" b="1" dirty="0">
                <a:solidFill>
                  <a:srgbClr val="FF0000"/>
                </a:solidFill>
              </a:rPr>
              <a:t>Handle 0x0010</a:t>
            </a:r>
            <a:r>
              <a:rPr lang="en-US" altLang="ja-JP" sz="1800" dirty="0"/>
              <a:t>, DMI type 17, 40 bytes</a:t>
            </a:r>
          </a:p>
          <a:p>
            <a:pPr marL="0" indent="0">
              <a:buNone/>
            </a:pPr>
            <a:r>
              <a:rPr lang="en-US" altLang="ja-JP" sz="1800" dirty="0"/>
              <a:t>  Memory Device</a:t>
            </a:r>
          </a:p>
          <a:p>
            <a:pPr marL="0" indent="0">
              <a:buNone/>
            </a:pPr>
            <a:r>
              <a:rPr lang="en-US" altLang="ja-JP" sz="1800" dirty="0"/>
              <a:t>          Array Handle: 0x0004</a:t>
            </a:r>
          </a:p>
          <a:p>
            <a:pPr marL="0" indent="0">
              <a:buNone/>
            </a:pPr>
            <a:r>
              <a:rPr lang="en-US" altLang="ja-JP" sz="1800" dirty="0"/>
              <a:t>              </a:t>
            </a:r>
            <a:r>
              <a:rPr lang="en-US" altLang="ja-JP" sz="1800" b="1" dirty="0"/>
              <a:t>:</a:t>
            </a:r>
          </a:p>
          <a:p>
            <a:pPr marL="0" indent="0">
              <a:buNone/>
            </a:pPr>
            <a:r>
              <a:rPr lang="en-US" altLang="ja-JP" sz="1800" dirty="0"/>
              <a:t>             </a:t>
            </a:r>
            <a:r>
              <a:rPr lang="en-US" altLang="ja-JP" sz="1800" b="1" dirty="0"/>
              <a:t> :</a:t>
            </a:r>
          </a:p>
          <a:p>
            <a:pPr marL="0" indent="0">
              <a:buNone/>
            </a:pPr>
            <a:r>
              <a:rPr lang="en-US" altLang="ja-JP" sz="1800" b="1" dirty="0">
                <a:solidFill>
                  <a:srgbClr val="FF0000"/>
                </a:solidFill>
              </a:rPr>
              <a:t>           Locator: DIMM-Location-example-Slot-A</a:t>
            </a:r>
          </a:p>
          <a:p>
            <a:pPr marL="0" indent="0">
              <a:buNone/>
            </a:pPr>
            <a:r>
              <a:rPr lang="en-US" altLang="ja-JP" sz="1800" dirty="0"/>
              <a:t>             </a:t>
            </a:r>
            <a:r>
              <a:rPr lang="en-US" altLang="ja-JP" sz="1800" b="1" dirty="0"/>
              <a:t> :</a:t>
            </a:r>
          </a:p>
          <a:p>
            <a:pPr marL="0" indent="0">
              <a:buNone/>
            </a:pPr>
            <a:r>
              <a:rPr lang="en-US" altLang="ja-JP" sz="1800" dirty="0"/>
              <a:t>          Type Detail: Non-Volatile Registered (Buffered)</a:t>
            </a:r>
            <a:endParaRPr kumimoji="1" lang="ja-JP" altLang="en-US" sz="1800"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
        <p:nvSpPr>
          <p:cNvPr id="6" name="角丸四角形吹き出し 5"/>
          <p:cNvSpPr/>
          <p:nvPr/>
        </p:nvSpPr>
        <p:spPr bwMode="gray">
          <a:xfrm>
            <a:off x="5148064" y="728700"/>
            <a:ext cx="2736304" cy="792088"/>
          </a:xfrm>
          <a:prstGeom prst="wedgeRoundRectCallout">
            <a:avLst>
              <a:gd name="adj1" fmla="val -155856"/>
              <a:gd name="adj2" fmla="val 55607"/>
              <a:gd name="adj3" fmla="val 16667"/>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SMBIOS handle of DIMM</a:t>
            </a:r>
          </a:p>
        </p:txBody>
      </p:sp>
      <p:sp>
        <p:nvSpPr>
          <p:cNvPr id="7" name="角丸四角形吹き出し 6"/>
          <p:cNvSpPr/>
          <p:nvPr/>
        </p:nvSpPr>
        <p:spPr bwMode="gray">
          <a:xfrm>
            <a:off x="4463988" y="2060848"/>
            <a:ext cx="4104456" cy="612068"/>
          </a:xfrm>
          <a:prstGeom prst="wedgeRoundRectCallout">
            <a:avLst>
              <a:gd name="adj1" fmla="val -88004"/>
              <a:gd name="adj2" fmla="val 143480"/>
              <a:gd name="adj3" fmla="val 16667"/>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Locator: shows the place of the DIMM </a:t>
            </a:r>
          </a:p>
        </p:txBody>
      </p:sp>
    </p:spTree>
    <p:extLst>
      <p:ext uri="{BB962C8B-B14F-4D97-AF65-F5344CB8AC3E}">
        <p14:creationId xmlns:p14="http://schemas.microsoft.com/office/powerpoint/2010/main" val="4260496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2800" dirty="0"/>
              <a:t>How to distinguish all namespaces on the DIMM</a:t>
            </a:r>
            <a:endParaRPr kumimoji="1" lang="ja-JP" altLang="en-US" sz="2800" dirty="0"/>
          </a:p>
        </p:txBody>
      </p:sp>
      <p:sp>
        <p:nvSpPr>
          <p:cNvPr id="3" name="コンテンツ プレースホルダー 2"/>
          <p:cNvSpPr>
            <a:spLocks noGrp="1"/>
          </p:cNvSpPr>
          <p:nvPr>
            <p:ph idx="1"/>
          </p:nvPr>
        </p:nvSpPr>
        <p:spPr>
          <a:xfrm>
            <a:off x="168275" y="869951"/>
            <a:ext cx="8786813" cy="1766962"/>
          </a:xfrm>
        </p:spPr>
        <p:txBody>
          <a:bodyPr/>
          <a:lstStyle/>
          <a:p>
            <a:r>
              <a:rPr kumimoji="1" lang="en-US" altLang="ja-JP" dirty="0" err="1"/>
              <a:t>ndctl</a:t>
            </a:r>
            <a:r>
              <a:rPr kumimoji="1" lang="en-US" altLang="ja-JP" dirty="0"/>
              <a:t> list command has many filtering feature</a:t>
            </a:r>
          </a:p>
          <a:p>
            <a:pPr lvl="1"/>
            <a:r>
              <a:rPr lang="en-US" altLang="ja-JP" dirty="0"/>
              <a:t>by region, namespace, bus, and </a:t>
            </a:r>
            <a:r>
              <a:rPr lang="en-US" altLang="ja-JP" dirty="0" err="1"/>
              <a:t>dimm</a:t>
            </a:r>
            <a:endParaRPr lang="en-US" altLang="ja-JP" dirty="0"/>
          </a:p>
          <a:p>
            <a:pPr lvl="1"/>
            <a:r>
              <a:rPr lang="en-US" altLang="ja-JP" dirty="0"/>
              <a:t>Then list namespace with filtering </a:t>
            </a:r>
            <a:r>
              <a:rPr lang="en-US" altLang="ja-JP" dirty="0" err="1"/>
              <a:t>dimm</a:t>
            </a:r>
            <a:r>
              <a:rPr lang="en-US" altLang="ja-JP" dirty="0"/>
              <a:t> by </a:t>
            </a:r>
            <a:r>
              <a:rPr lang="en-US" altLang="ja-JP" dirty="0" err="1"/>
              <a:t>ndctl</a:t>
            </a:r>
            <a:r>
              <a:rPr lang="en-US" altLang="ja-JP" dirty="0"/>
              <a:t>, you can find all the namespaces</a:t>
            </a:r>
          </a:p>
          <a:p>
            <a:pPr lvl="1"/>
            <a:endParaRPr lang="en-US" altLang="ja-JP" dirty="0"/>
          </a:p>
          <a:p>
            <a:pPr lvl="1"/>
            <a:endParaRPr lang="en-US" altLang="ja-JP" dirty="0"/>
          </a:p>
          <a:p>
            <a:pPr lvl="1"/>
            <a:endParaRPr lang="en-US" altLang="ja-JP" dirty="0"/>
          </a:p>
          <a:p>
            <a:pPr marL="338137" lvl="1" indent="0">
              <a:buNone/>
            </a:pPr>
            <a:endParaRPr kumimoji="1" lang="ja-JP" altLang="en-US"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
        <p:nvSpPr>
          <p:cNvPr id="13" name="テキスト ボックス 12"/>
          <p:cNvSpPr txBox="1"/>
          <p:nvPr/>
        </p:nvSpPr>
        <p:spPr>
          <a:xfrm>
            <a:off x="323528" y="2420888"/>
            <a:ext cx="8496944" cy="4247317"/>
          </a:xfrm>
          <a:prstGeom prst="rect">
            <a:avLst/>
          </a:prstGeom>
          <a:noFill/>
          <a:ln>
            <a:solidFill>
              <a:srgbClr val="57564F"/>
            </a:solidFill>
          </a:ln>
        </p:spPr>
        <p:txBody>
          <a:bodyPr wrap="square" rtlCol="0">
            <a:spAutoFit/>
          </a:bodyPr>
          <a:lstStyle/>
          <a:p>
            <a:pPr algn="l"/>
            <a:r>
              <a:rPr lang="en-US" altLang="ja-JP" b="1" dirty="0">
                <a:latin typeface="ＭＳ ゴシック" panose="020B0609070205080204" pitchFamily="49" charset="-128"/>
                <a:ea typeface="ＭＳ ゴシック" panose="020B0609070205080204" pitchFamily="49" charset="-128"/>
              </a:rPr>
              <a:t> # </a:t>
            </a:r>
            <a:r>
              <a:rPr lang="en-US" altLang="ja-JP" b="1" dirty="0" err="1">
                <a:latin typeface="ＭＳ ゴシック" panose="020B0609070205080204" pitchFamily="49" charset="-128"/>
                <a:ea typeface="ＭＳ ゴシック" panose="020B0609070205080204" pitchFamily="49" charset="-128"/>
              </a:rPr>
              <a:t>ndctl</a:t>
            </a:r>
            <a:r>
              <a:rPr lang="en-US" altLang="ja-JP" b="1" dirty="0">
                <a:latin typeface="ＭＳ ゴシック" panose="020B0609070205080204" pitchFamily="49" charset="-128"/>
                <a:ea typeface="ＭＳ ゴシック" panose="020B0609070205080204" pitchFamily="49" charset="-128"/>
              </a:rPr>
              <a:t> list -N -d 0 </a:t>
            </a:r>
          </a:p>
          <a:p>
            <a:pPr algn="l"/>
            <a:r>
              <a:rPr lang="en-US" altLang="ja-JP" b="1" dirty="0">
                <a:latin typeface="ＭＳ ゴシック" panose="020B0609070205080204" pitchFamily="49" charset="-128"/>
                <a:ea typeface="ＭＳ ゴシック" panose="020B0609070205080204" pitchFamily="49" charset="-128"/>
              </a:rPr>
              <a:t>  [</a:t>
            </a:r>
          </a:p>
          <a:p>
            <a:pPr algn="l"/>
            <a:r>
              <a:rPr lang="en-US" altLang="ja-JP" b="1" dirty="0">
                <a:latin typeface="ＭＳ ゴシック" panose="020B0609070205080204" pitchFamily="49" charset="-128"/>
                <a:ea typeface="ＭＳ ゴシック" panose="020B0609070205080204" pitchFamily="49" charset="-128"/>
              </a:rPr>
              <a:t>    {</a:t>
            </a:r>
          </a:p>
          <a:p>
            <a:pPr algn="l"/>
            <a:r>
              <a:rPr lang="en-US" altLang="ja-JP" b="1" dirty="0">
                <a:latin typeface="ＭＳ ゴシック" panose="020B0609070205080204" pitchFamily="49" charset="-128"/>
                <a:ea typeface="ＭＳ ゴシック" panose="020B0609070205080204" pitchFamily="49" charset="-128"/>
              </a:rPr>
              <a:t>      "dev":"namespace0.2",</a:t>
            </a:r>
          </a:p>
          <a:p>
            <a:pPr algn="l"/>
            <a:r>
              <a:rPr lang="en-US" altLang="ja-JP" b="1" dirty="0">
                <a:latin typeface="ＭＳ ゴシック" panose="020B0609070205080204" pitchFamily="49" charset="-128"/>
                <a:ea typeface="ＭＳ ゴシック" panose="020B0609070205080204" pitchFamily="49" charset="-128"/>
              </a:rPr>
              <a:t>      "</a:t>
            </a:r>
            <a:r>
              <a:rPr lang="en-US" altLang="ja-JP" b="1" dirty="0" err="1">
                <a:latin typeface="ＭＳ ゴシック" panose="020B0609070205080204" pitchFamily="49" charset="-128"/>
                <a:ea typeface="ＭＳ ゴシック" panose="020B0609070205080204" pitchFamily="49" charset="-128"/>
              </a:rPr>
              <a:t>mode":"sector</a:t>
            </a:r>
            <a:r>
              <a:rPr lang="en-US" altLang="ja-JP" b="1" dirty="0">
                <a:latin typeface="ＭＳ ゴシック" panose="020B0609070205080204" pitchFamily="49" charset="-128"/>
                <a:ea typeface="ＭＳ ゴシック" panose="020B0609070205080204" pitchFamily="49" charset="-128"/>
              </a:rPr>
              <a:t>",</a:t>
            </a:r>
          </a:p>
          <a:p>
            <a:pPr algn="l"/>
            <a:r>
              <a:rPr lang="en-US" altLang="ja-JP" b="1" dirty="0">
                <a:latin typeface="ＭＳ ゴシック" panose="020B0609070205080204" pitchFamily="49" charset="-128"/>
                <a:ea typeface="ＭＳ ゴシック" panose="020B0609070205080204" pitchFamily="49" charset="-128"/>
              </a:rPr>
              <a:t>      "size":67042312192,</a:t>
            </a:r>
          </a:p>
          <a:p>
            <a:pPr algn="l"/>
            <a:r>
              <a:rPr lang="en-US" altLang="ja-JP" b="1" dirty="0">
                <a:latin typeface="ＭＳ ゴシック" panose="020B0609070205080204" pitchFamily="49" charset="-128"/>
                <a:ea typeface="ＭＳ ゴシック" panose="020B0609070205080204" pitchFamily="49" charset="-128"/>
              </a:rPr>
              <a:t>           :</a:t>
            </a:r>
          </a:p>
          <a:p>
            <a:pPr algn="l"/>
            <a:r>
              <a:rPr lang="en-US" altLang="ja-JP" b="1" dirty="0">
                <a:latin typeface="ＭＳ ゴシック" panose="020B0609070205080204" pitchFamily="49" charset="-128"/>
                <a:ea typeface="ＭＳ ゴシック" panose="020B0609070205080204" pitchFamily="49" charset="-128"/>
              </a:rPr>
              <a:t>    },</a:t>
            </a:r>
          </a:p>
          <a:p>
            <a:pPr algn="l"/>
            <a:r>
              <a:rPr lang="en-US" altLang="ja-JP" b="1" dirty="0">
                <a:latin typeface="ＭＳ ゴシック" panose="020B0609070205080204" pitchFamily="49" charset="-128"/>
                <a:ea typeface="ＭＳ ゴシック" panose="020B0609070205080204" pitchFamily="49" charset="-128"/>
              </a:rPr>
              <a:t>    {</a:t>
            </a:r>
          </a:p>
          <a:p>
            <a:pPr algn="l"/>
            <a:r>
              <a:rPr lang="en-US" altLang="ja-JP" b="1" dirty="0">
                <a:latin typeface="ＭＳ ゴシック" panose="020B0609070205080204" pitchFamily="49" charset="-128"/>
                <a:ea typeface="ＭＳ ゴシック" panose="020B0609070205080204" pitchFamily="49" charset="-128"/>
              </a:rPr>
              <a:t>      "dev":"namespace0.0",</a:t>
            </a:r>
          </a:p>
          <a:p>
            <a:pPr algn="l"/>
            <a:r>
              <a:rPr lang="en-US" altLang="ja-JP" b="1" dirty="0">
                <a:latin typeface="ＭＳ ゴシック" panose="020B0609070205080204" pitchFamily="49" charset="-128"/>
                <a:ea typeface="ＭＳ ゴシック" panose="020B0609070205080204" pitchFamily="49" charset="-128"/>
              </a:rPr>
              <a:t>      "</a:t>
            </a:r>
            <a:r>
              <a:rPr lang="en-US" altLang="ja-JP" b="1" dirty="0" err="1">
                <a:latin typeface="ＭＳ ゴシック" panose="020B0609070205080204" pitchFamily="49" charset="-128"/>
                <a:ea typeface="ＭＳ ゴシック" panose="020B0609070205080204" pitchFamily="49" charset="-128"/>
              </a:rPr>
              <a:t>mode":"sector</a:t>
            </a:r>
            <a:r>
              <a:rPr lang="en-US" altLang="ja-JP" b="1" dirty="0">
                <a:latin typeface="ＭＳ ゴシック" panose="020B0609070205080204" pitchFamily="49" charset="-128"/>
                <a:ea typeface="ＭＳ ゴシック" panose="020B0609070205080204" pitchFamily="49" charset="-128"/>
              </a:rPr>
              <a:t>",</a:t>
            </a:r>
          </a:p>
          <a:p>
            <a:pPr algn="l"/>
            <a:r>
              <a:rPr lang="en-US" altLang="ja-JP" b="1" dirty="0">
                <a:latin typeface="ＭＳ ゴシック" panose="020B0609070205080204" pitchFamily="49" charset="-128"/>
                <a:ea typeface="ＭＳ ゴシック" panose="020B0609070205080204" pitchFamily="49" charset="-128"/>
              </a:rPr>
              <a:t>      "size":67042312192,</a:t>
            </a:r>
          </a:p>
          <a:p>
            <a:pPr algn="l"/>
            <a:r>
              <a:rPr lang="en-US" altLang="ja-JP" b="1" dirty="0">
                <a:latin typeface="ＭＳ ゴシック" panose="020B0609070205080204" pitchFamily="49" charset="-128"/>
                <a:ea typeface="ＭＳ ゴシック" panose="020B0609070205080204" pitchFamily="49" charset="-128"/>
              </a:rPr>
              <a:t>            :</a:t>
            </a:r>
          </a:p>
          <a:p>
            <a:pPr algn="l"/>
            <a:r>
              <a:rPr lang="en-US" altLang="ja-JP" b="1" dirty="0">
                <a:latin typeface="ＭＳ ゴシック" panose="020B0609070205080204" pitchFamily="49" charset="-128"/>
                <a:ea typeface="ＭＳ ゴシック" panose="020B0609070205080204" pitchFamily="49" charset="-128"/>
              </a:rPr>
              <a:t>    }</a:t>
            </a:r>
          </a:p>
          <a:p>
            <a:pPr algn="l"/>
            <a:r>
              <a:rPr lang="en-US" altLang="ja-JP" b="1" dirty="0">
                <a:latin typeface="ＭＳ ゴシック" panose="020B0609070205080204" pitchFamily="49" charset="-128"/>
                <a:ea typeface="ＭＳ ゴシック" panose="020B0609070205080204" pitchFamily="49" charset="-128"/>
              </a:rPr>
              <a:t>  ]</a:t>
            </a:r>
            <a:endParaRPr kumimoji="1" lang="ja-JP" altLang="en-US" b="1" dirty="0">
              <a:latin typeface="ＭＳ ゴシック" panose="020B0609070205080204" pitchFamily="49" charset="-128"/>
              <a:ea typeface="ＭＳ ゴシック" panose="020B0609070205080204" pitchFamily="49" charset="-128"/>
            </a:endParaRPr>
          </a:p>
        </p:txBody>
      </p:sp>
      <p:sp>
        <p:nvSpPr>
          <p:cNvPr id="14" name="角丸四角形吹き出し 13"/>
          <p:cNvSpPr/>
          <p:nvPr/>
        </p:nvSpPr>
        <p:spPr bwMode="gray">
          <a:xfrm>
            <a:off x="4139952" y="2564904"/>
            <a:ext cx="4536504" cy="720080"/>
          </a:xfrm>
          <a:prstGeom prst="wedgeRoundRectCallout">
            <a:avLst>
              <a:gd name="adj1" fmla="val -78312"/>
              <a:gd name="adj2" fmla="val -40388"/>
              <a:gd name="adj3" fmla="val 16667"/>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latin typeface="+mj-lt"/>
                <a:ea typeface="+mn-ea"/>
              </a:rPr>
              <a:t>command to show </a:t>
            </a:r>
          </a:p>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latin typeface="+mj-lt"/>
                <a:ea typeface="+mn-ea"/>
              </a:rPr>
              <a:t>all namespaces on the </a:t>
            </a:r>
            <a:r>
              <a:rPr kumimoji="1" lang="en-US" altLang="ja-JP" sz="2000" b="0" i="0" u="none" strike="noStrike" cap="none" normalizeH="0" dirty="0">
                <a:ln>
                  <a:noFill/>
                </a:ln>
                <a:effectLst/>
                <a:latin typeface="+mj-lt"/>
                <a:ea typeface="+mn-ea"/>
              </a:rPr>
              <a:t>nmem0</a:t>
            </a:r>
            <a:endParaRPr kumimoji="1" lang="ja-JP" altLang="en-US" sz="2000" b="0" i="0" u="none" strike="noStrike" cap="none" normalizeH="0" baseline="0" dirty="0" err="1">
              <a:ln>
                <a:noFill/>
              </a:ln>
              <a:effectLst/>
              <a:latin typeface="+mj-lt"/>
              <a:ea typeface="+mn-ea"/>
            </a:endParaRPr>
          </a:p>
        </p:txBody>
      </p:sp>
      <p:sp>
        <p:nvSpPr>
          <p:cNvPr id="17" name="角丸四角形 16"/>
          <p:cNvSpPr/>
          <p:nvPr/>
        </p:nvSpPr>
        <p:spPr bwMode="gray">
          <a:xfrm>
            <a:off x="4318015" y="3752458"/>
            <a:ext cx="4386772" cy="1584176"/>
          </a:xfrm>
          <a:prstGeom prst="round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latin typeface="+mj-lt"/>
                <a:ea typeface="+mn-ea"/>
              </a:rPr>
              <a:t>This </a:t>
            </a:r>
            <a:r>
              <a:rPr lang="en-US" altLang="ja-JP" sz="2000" dirty="0" err="1">
                <a:latin typeface="+mj-lt"/>
                <a:ea typeface="+mn-ea"/>
              </a:rPr>
              <a:t>dimm</a:t>
            </a:r>
            <a:r>
              <a:rPr lang="en-US" altLang="ja-JP" sz="2000" dirty="0">
                <a:latin typeface="+mj-lt"/>
                <a:ea typeface="+mn-ea"/>
              </a:rPr>
              <a:t> includes 2 namespaces</a:t>
            </a:r>
          </a:p>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You</a:t>
            </a:r>
            <a:r>
              <a:rPr kumimoji="1" lang="en-US" altLang="ja-JP" sz="2000" b="0" i="0" u="none" strike="noStrike" cap="none" normalizeH="0" dirty="0">
                <a:ln>
                  <a:noFill/>
                </a:ln>
                <a:effectLst/>
                <a:latin typeface="+mj-lt"/>
                <a:ea typeface="+mn-ea"/>
              </a:rPr>
              <a:t> need to back up them</a:t>
            </a:r>
          </a:p>
          <a:p>
            <a:pPr marL="0" marR="0" indent="0" algn="ctr" defTabSz="914400" rtl="0" eaLnBrk="1" fontAlgn="ctr" latinLnBrk="0" hangingPunct="1">
              <a:lnSpc>
                <a:spcPct val="100000"/>
              </a:lnSpc>
              <a:spcBef>
                <a:spcPct val="0"/>
              </a:spcBef>
              <a:spcAft>
                <a:spcPct val="0"/>
              </a:spcAft>
              <a:buClrTx/>
              <a:buSzTx/>
              <a:buFontTx/>
              <a:buNone/>
              <a:tabLst/>
            </a:pPr>
            <a:r>
              <a:rPr lang="en-US" altLang="ja-JP" sz="2000" baseline="0" dirty="0">
                <a:latin typeface="+mj-lt"/>
                <a:ea typeface="+mn-ea"/>
              </a:rPr>
              <a:t>befor</a:t>
            </a:r>
            <a:r>
              <a:rPr lang="en-US" altLang="ja-JP" sz="2000" dirty="0">
                <a:latin typeface="+mj-lt"/>
                <a:ea typeface="+mn-ea"/>
              </a:rPr>
              <a:t>e replacing nmem0</a:t>
            </a:r>
            <a:endParaRPr kumimoji="1" lang="ja-JP" altLang="en-US" sz="2000" b="0" i="0" u="none" strike="noStrike" cap="none" normalizeH="0" baseline="0" dirty="0" err="1">
              <a:ln>
                <a:noFill/>
              </a:ln>
              <a:effectLst/>
              <a:latin typeface="+mj-lt"/>
              <a:ea typeface="+mn-ea"/>
            </a:endParaRPr>
          </a:p>
        </p:txBody>
      </p:sp>
      <p:cxnSp>
        <p:nvCxnSpPr>
          <p:cNvPr id="19" name="直線矢印コネクタ 18"/>
          <p:cNvCxnSpPr/>
          <p:nvPr/>
        </p:nvCxnSpPr>
        <p:spPr bwMode="auto">
          <a:xfrm flipH="1" flipV="1">
            <a:off x="3419872" y="3645024"/>
            <a:ext cx="869812" cy="899522"/>
          </a:xfrm>
          <a:prstGeom prst="straightConnector1">
            <a:avLst/>
          </a:prstGeom>
          <a:gradFill rotWithShape="0">
            <a:gsLst>
              <a:gs pos="0">
                <a:srgbClr val="FFFFFF"/>
              </a:gs>
              <a:gs pos="100000">
                <a:srgbClr val="CACAC7"/>
              </a:gs>
            </a:gsLst>
            <a:lin ang="5400000" scaled="1"/>
          </a:gradFill>
          <a:ln w="222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21" name="直線矢印コネクタ 20"/>
          <p:cNvCxnSpPr>
            <a:stCxn id="17" idx="1"/>
          </p:cNvCxnSpPr>
          <p:nvPr/>
        </p:nvCxnSpPr>
        <p:spPr bwMode="auto">
          <a:xfrm flipH="1">
            <a:off x="3592219" y="4544546"/>
            <a:ext cx="725796" cy="576064"/>
          </a:xfrm>
          <a:prstGeom prst="straightConnector1">
            <a:avLst/>
          </a:prstGeom>
          <a:gradFill rotWithShape="0">
            <a:gsLst>
              <a:gs pos="0">
                <a:srgbClr val="FFFFFF"/>
              </a:gs>
              <a:gs pos="100000">
                <a:srgbClr val="CACAC7"/>
              </a:gs>
            </a:gsLst>
            <a:lin ang="5400000" scaled="1"/>
          </a:gradFill>
          <a:ln w="222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Tree>
    <p:extLst>
      <p:ext uri="{BB962C8B-B14F-4D97-AF65-F5344CB8AC3E}">
        <p14:creationId xmlns:p14="http://schemas.microsoft.com/office/powerpoint/2010/main" val="27901092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サブタイトル 6"/>
          <p:cNvSpPr>
            <a:spLocks noGrp="1"/>
          </p:cNvSpPr>
          <p:nvPr>
            <p:ph type="subTitle" idx="1"/>
          </p:nvPr>
        </p:nvSpPr>
        <p:spPr/>
        <p:txBody>
          <a:bodyPr/>
          <a:lstStyle/>
          <a:p>
            <a:r>
              <a:rPr kumimoji="1" lang="en-US" altLang="ja-JP" dirty="0" err="1"/>
              <a:t>ndctl</a:t>
            </a:r>
            <a:r>
              <a:rPr kumimoji="1" lang="en-US" altLang="ja-JP" dirty="0"/>
              <a:t> monitor</a:t>
            </a:r>
            <a:endParaRPr kumimoji="1" lang="ja-JP" altLang="en-US" dirty="0"/>
          </a:p>
        </p:txBody>
      </p:sp>
      <p:sp>
        <p:nvSpPr>
          <p:cNvPr id="6" name="タイトル 5"/>
          <p:cNvSpPr>
            <a:spLocks noGrp="1"/>
          </p:cNvSpPr>
          <p:nvPr>
            <p:ph type="ctrTitle"/>
          </p:nvPr>
        </p:nvSpPr>
        <p:spPr/>
        <p:txBody>
          <a:bodyPr/>
          <a:lstStyle/>
          <a:p>
            <a:r>
              <a:rPr kumimoji="1" lang="en-US" altLang="ja-JP" dirty="0"/>
              <a:t>NVDIMM Monitoring Daemon</a:t>
            </a:r>
            <a:endParaRPr kumimoji="1" lang="ja-JP" altLang="en-US" dirty="0"/>
          </a:p>
        </p:txBody>
      </p:sp>
      <p:sp>
        <p:nvSpPr>
          <p:cNvPr id="5" name="フッター プレースホルダー 4"/>
          <p:cNvSpPr>
            <a:spLocks noGrp="1"/>
          </p:cNvSpPr>
          <p:nvPr>
            <p:ph type="ftr" sz="quarter" idx="3"/>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10567853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ea typeface="メイリオ" panose="020B0604030504040204" pitchFamily="50" charset="-128"/>
              </a:rPr>
              <a:t>Who am I?</a:t>
            </a:r>
            <a:endParaRPr kumimoji="1" lang="ja-JP" altLang="en-US" dirty="0">
              <a:ea typeface="メイリオ" panose="020B0604030504040204" pitchFamily="50" charset="-128"/>
            </a:endParaRPr>
          </a:p>
        </p:txBody>
      </p:sp>
      <p:sp>
        <p:nvSpPr>
          <p:cNvPr id="3" name="コンテンツ プレースホルダー 2"/>
          <p:cNvSpPr>
            <a:spLocks noGrp="1"/>
          </p:cNvSpPr>
          <p:nvPr>
            <p:ph idx="1"/>
          </p:nvPr>
        </p:nvSpPr>
        <p:spPr>
          <a:xfrm>
            <a:off x="3203848" y="1524680"/>
            <a:ext cx="5472608" cy="4320480"/>
          </a:xfrm>
        </p:spPr>
        <p:txBody>
          <a:bodyPr/>
          <a:lstStyle/>
          <a:p>
            <a:r>
              <a:rPr lang="en-US" altLang="ja-JP" sz="2800" dirty="0">
                <a:latin typeface="+mj-lt"/>
                <a:ea typeface="メイリオ" panose="020B0604030504040204" pitchFamily="50" charset="-128"/>
              </a:rPr>
              <a:t>QI Fuli</a:t>
            </a:r>
          </a:p>
          <a:p>
            <a:pPr lvl="1"/>
            <a:r>
              <a:rPr lang="en-US" altLang="ja-JP" sz="2400" dirty="0">
                <a:latin typeface="+mj-lt"/>
                <a:ea typeface="メイリオ" panose="020B0604030504040204" pitchFamily="50" charset="-128"/>
              </a:rPr>
              <a:t>Software Engineer at Fujitsu Ltd.</a:t>
            </a:r>
          </a:p>
          <a:p>
            <a:pPr lvl="1"/>
            <a:r>
              <a:rPr lang="en-US" altLang="ja-JP" sz="2400" dirty="0">
                <a:latin typeface="+mj-lt"/>
                <a:ea typeface="メイリオ" panose="020B0604030504040204" pitchFamily="50" charset="-128"/>
              </a:rPr>
              <a:t>PhD Student at University of Tokyo</a:t>
            </a:r>
          </a:p>
          <a:p>
            <a:pPr lvl="1"/>
            <a:r>
              <a:rPr lang="en-US" altLang="ja-JP" sz="2400" dirty="0">
                <a:latin typeface="+mj-lt"/>
                <a:ea typeface="メイリオ" panose="020B0604030504040204" pitchFamily="50" charset="-128"/>
              </a:rPr>
              <a:t>Working on R&amp;D of PM</a:t>
            </a:r>
          </a:p>
          <a:p>
            <a:pPr lvl="1"/>
            <a:r>
              <a:rPr lang="en-US" altLang="ja-JP" sz="2400" dirty="0">
                <a:latin typeface="+mj-lt"/>
                <a:ea typeface="メイリオ" panose="020B0604030504040204" pitchFamily="50" charset="-128"/>
              </a:rPr>
              <a:t>Email: qi.fuli@fujitsu.com</a:t>
            </a:r>
          </a:p>
          <a:p>
            <a:endParaRPr lang="en-US" altLang="ja-JP" dirty="0">
              <a:latin typeface="メイリオ" panose="020B0604030504040204" pitchFamily="50" charset="-128"/>
              <a:ea typeface="メイリオ" panose="020B0604030504040204" pitchFamily="50" charset="-128"/>
            </a:endParaRPr>
          </a:p>
        </p:txBody>
      </p:sp>
      <p:sp>
        <p:nvSpPr>
          <p:cNvPr id="34" name="フッター プレースホルダー 33"/>
          <p:cNvSpPr>
            <a:spLocks noGrp="1"/>
          </p:cNvSpPr>
          <p:nvPr>
            <p:ph type="ftr" sz="quarter" idx="11"/>
          </p:nvPr>
        </p:nvSpPr>
        <p:spPr/>
        <p:txBody>
          <a:bodyPr/>
          <a:lstStyle/>
          <a:p>
            <a:r>
              <a:rPr lang="de-DE" altLang="ja-JP"/>
              <a:t>Copyright 2018 FUJITSU LIMITED</a:t>
            </a:r>
            <a:endParaRPr lang="de-DE" altLang="ja-JP"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246" y="1052736"/>
            <a:ext cx="2745445" cy="3293963"/>
          </a:xfrm>
          <a:prstGeom prst="rect">
            <a:avLst/>
          </a:prstGeom>
        </p:spPr>
      </p:pic>
    </p:spTree>
    <p:extLst>
      <p:ext uri="{BB962C8B-B14F-4D97-AF65-F5344CB8AC3E}">
        <p14:creationId xmlns:p14="http://schemas.microsoft.com/office/powerpoint/2010/main" val="3992084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2800" dirty="0"/>
              <a:t>Why the status of NVDIMM must be monitored?</a:t>
            </a:r>
            <a:endParaRPr kumimoji="1" lang="ja-JP" altLang="en-US" sz="2800" dirty="0"/>
          </a:p>
        </p:txBody>
      </p:sp>
      <p:sp>
        <p:nvSpPr>
          <p:cNvPr id="3" name="コンテンツ プレースホルダー 2"/>
          <p:cNvSpPr>
            <a:spLocks noGrp="1"/>
          </p:cNvSpPr>
          <p:nvPr>
            <p:ph idx="1"/>
          </p:nvPr>
        </p:nvSpPr>
        <p:spPr>
          <a:xfrm>
            <a:off x="168275" y="869950"/>
            <a:ext cx="8975725" cy="5592763"/>
          </a:xfrm>
        </p:spPr>
        <p:txBody>
          <a:bodyPr/>
          <a:lstStyle/>
          <a:p>
            <a:r>
              <a:rPr kumimoji="1" lang="en-US" altLang="ja-JP" sz="2800" dirty="0"/>
              <a:t>NVDIMM has a life span</a:t>
            </a:r>
          </a:p>
          <a:p>
            <a:pPr lvl="1"/>
            <a:r>
              <a:rPr lang="en-US" altLang="ja-JP" sz="2400" dirty="0"/>
              <a:t>Blocks of NVDIMM will be broken due to endurance problem</a:t>
            </a:r>
          </a:p>
          <a:p>
            <a:pPr lvl="1"/>
            <a:r>
              <a:rPr lang="en-US" altLang="ja-JP" sz="2400" dirty="0"/>
              <a:t>NVDIMM modules consume spare block</a:t>
            </a:r>
          </a:p>
          <a:p>
            <a:pPr lvl="1"/>
            <a:r>
              <a:rPr lang="en-US" altLang="ja-JP" sz="2400" dirty="0"/>
              <a:t>When</a:t>
            </a:r>
            <a:r>
              <a:rPr kumimoji="1" lang="en-US" altLang="ja-JP" sz="2400" dirty="0"/>
              <a:t> spare decreases to 0, it can not </a:t>
            </a:r>
            <a:r>
              <a:rPr kumimoji="1" lang="en-US" altLang="ja-JP" sz="2400"/>
              <a:t>rescue broken </a:t>
            </a:r>
            <a:r>
              <a:rPr kumimoji="1" lang="en-US" altLang="ja-JP" sz="2400" dirty="0"/>
              <a:t>block</a:t>
            </a:r>
          </a:p>
          <a:p>
            <a:pPr lvl="1"/>
            <a:r>
              <a:rPr lang="en-US" altLang="ja-JP" sz="2400" dirty="0"/>
              <a:t>NVDIMM has no feature such as mirroring to save its data</a:t>
            </a:r>
          </a:p>
          <a:p>
            <a:r>
              <a:rPr lang="en-US" altLang="ja-JP" sz="2800" dirty="0"/>
              <a:t>Backup and replacement is needed before no spares</a:t>
            </a:r>
          </a:p>
          <a:p>
            <a:r>
              <a:rPr lang="en-US" altLang="ja-JP" sz="2800" dirty="0"/>
              <a:t>Users should know the best time to do the backup and replacement</a:t>
            </a:r>
          </a:p>
          <a:p>
            <a:pPr marL="0" indent="0">
              <a:buNone/>
            </a:pPr>
            <a:endParaRPr lang="en-US" altLang="ja-JP"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
        <p:nvSpPr>
          <p:cNvPr id="4" name="Rounded Rectangle 3"/>
          <p:cNvSpPr/>
          <p:nvPr/>
        </p:nvSpPr>
        <p:spPr bwMode="gray">
          <a:xfrm>
            <a:off x="515677" y="4941168"/>
            <a:ext cx="8280920" cy="1224136"/>
          </a:xfrm>
          <a:prstGeom prst="roundRect">
            <a:avLst/>
          </a:prstGeom>
          <a:solidFill>
            <a:srgbClr val="FF0000"/>
          </a:solidFill>
          <a:ln>
            <a:solidFill>
              <a:srgbClr val="FF0000"/>
            </a:solidFill>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lang="en-US" altLang="ja-JP" sz="2800" dirty="0"/>
              <a:t>Status of NVDIMM needs to be monitored and</a:t>
            </a:r>
            <a:br>
              <a:rPr lang="en-US" altLang="ja-JP" sz="2800" dirty="0"/>
            </a:br>
            <a:r>
              <a:rPr lang="en-US" altLang="ja-JP" sz="2800" dirty="0"/>
              <a:t>be notified before NVIMM becomes broken </a:t>
            </a:r>
            <a:endParaRPr lang="ja-JP" altLang="en-US" sz="2800" dirty="0"/>
          </a:p>
        </p:txBody>
      </p:sp>
    </p:spTree>
    <p:extLst>
      <p:ext uri="{BB962C8B-B14F-4D97-AF65-F5344CB8AC3E}">
        <p14:creationId xmlns:p14="http://schemas.microsoft.com/office/powerpoint/2010/main" val="453786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ctrTitle"/>
          </p:nvPr>
        </p:nvSpPr>
        <p:spPr/>
        <p:txBody>
          <a:bodyPr/>
          <a:lstStyle/>
          <a:p>
            <a:r>
              <a:rPr lang="en-US" altLang="ja-JP" dirty="0"/>
              <a:t>Introduction of NVDIMM</a:t>
            </a:r>
            <a:endParaRPr kumimoji="1" lang="ja-JP" altLang="en-US" dirty="0"/>
          </a:p>
        </p:txBody>
      </p:sp>
      <p:sp>
        <p:nvSpPr>
          <p:cNvPr id="4" name="フッター プレースホルダー 3"/>
          <p:cNvSpPr>
            <a:spLocks noGrp="1"/>
          </p:cNvSpPr>
          <p:nvPr>
            <p:ph type="ftr" sz="quarter" idx="3"/>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32033138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Ndctl</a:t>
            </a:r>
            <a:r>
              <a:rPr lang="en-US" altLang="ja-JP" dirty="0"/>
              <a:t> monitor</a:t>
            </a:r>
            <a:endParaRPr kumimoji="1" lang="ja-JP" altLang="en-US" dirty="0"/>
          </a:p>
        </p:txBody>
      </p:sp>
      <p:sp>
        <p:nvSpPr>
          <p:cNvPr id="3" name="コンテンツ プレースホルダー 2"/>
          <p:cNvSpPr>
            <a:spLocks noGrp="1"/>
          </p:cNvSpPr>
          <p:nvPr>
            <p:ph idx="1"/>
          </p:nvPr>
        </p:nvSpPr>
        <p:spPr>
          <a:xfrm>
            <a:off x="168109" y="4106057"/>
            <a:ext cx="8975891" cy="2241626"/>
          </a:xfrm>
        </p:spPr>
        <p:txBody>
          <a:bodyPr/>
          <a:lstStyle/>
          <a:p>
            <a:pPr>
              <a:lnSpc>
                <a:spcPct val="100000"/>
              </a:lnSpc>
            </a:pPr>
            <a:r>
              <a:rPr lang="en-US" altLang="ja-JP" sz="2800" dirty="0">
                <a:solidFill>
                  <a:schemeClr val="tx1"/>
                </a:solidFill>
                <a:latin typeface="+mj-lt"/>
                <a:ea typeface="メイリオ" panose="020B0604030504040204" pitchFamily="50" charset="-128"/>
              </a:rPr>
              <a:t>I created a daemon to monitor NVDIMM</a:t>
            </a:r>
            <a:endParaRPr lang="en-US" altLang="ja-JP" sz="2800" spc="120" dirty="0">
              <a:solidFill>
                <a:schemeClr val="tx1"/>
              </a:solidFill>
              <a:latin typeface="+mj-lt"/>
              <a:ea typeface="メイリオ" panose="020B0604030504040204" pitchFamily="50" charset="-128"/>
            </a:endParaRPr>
          </a:p>
          <a:p>
            <a:pPr lvl="1">
              <a:lnSpc>
                <a:spcPct val="100000"/>
              </a:lnSpc>
            </a:pPr>
            <a:r>
              <a:rPr lang="en-US" altLang="ja-JP" sz="2400" spc="120" dirty="0">
                <a:solidFill>
                  <a:schemeClr val="tx1"/>
                </a:solidFill>
                <a:latin typeface="+mj-lt"/>
                <a:ea typeface="メイリオ" panose="020B0604030504040204" pitchFamily="50" charset="-128"/>
              </a:rPr>
              <a:t>monitor health status </a:t>
            </a:r>
          </a:p>
          <a:p>
            <a:pPr lvl="1">
              <a:lnSpc>
                <a:spcPct val="100000"/>
              </a:lnSpc>
            </a:pPr>
            <a:r>
              <a:rPr lang="en-US" altLang="ja-JP" sz="2400" dirty="0">
                <a:solidFill>
                  <a:schemeClr val="tx1"/>
                </a:solidFill>
                <a:latin typeface="+mj-lt"/>
                <a:ea typeface="メイリオ" panose="020B0604030504040204" pitchFamily="50" charset="-128"/>
              </a:rPr>
              <a:t>notify critical status</a:t>
            </a:r>
          </a:p>
          <a:p>
            <a:pPr marL="338137" lvl="1" indent="0">
              <a:lnSpc>
                <a:spcPct val="100000"/>
              </a:lnSpc>
              <a:buNone/>
            </a:pPr>
            <a:endParaRPr lang="en-US" altLang="ja-JP" sz="1600" dirty="0">
              <a:solidFill>
                <a:schemeClr val="tx1"/>
              </a:solidFill>
              <a:latin typeface="+mj-lt"/>
              <a:ea typeface="メイリオ" panose="020B0604030504040204" pitchFamily="50" charset="-128"/>
              <a:hlinkClick r:id="" action="ppaction://noaction"/>
            </a:endParaRPr>
          </a:p>
          <a:p>
            <a:pPr marL="338137" lvl="1" indent="0">
              <a:lnSpc>
                <a:spcPct val="100000"/>
              </a:lnSpc>
              <a:buNone/>
            </a:pPr>
            <a:r>
              <a:rPr lang="en-US" altLang="ja-JP" sz="1600" dirty="0">
                <a:solidFill>
                  <a:schemeClr val="tx1"/>
                </a:solidFill>
                <a:latin typeface="+mj-lt"/>
                <a:ea typeface="メイリオ" panose="020B0604030504040204" pitchFamily="50" charset="-128"/>
                <a:hlinkClick r:id="" action="ppaction://noaction"/>
              </a:rPr>
              <a:t>https</a:t>
            </a:r>
            <a:r>
              <a:rPr lang="en-US" altLang="ja-JP" sz="1600" dirty="0">
                <a:solidFill>
                  <a:schemeClr val="tx1"/>
                </a:solidFill>
                <a:latin typeface="+mj-lt"/>
                <a:ea typeface="メイリオ" panose="020B0604030504040204" pitchFamily="50" charset="-128"/>
                <a:hlinkClick r:id="rId3"/>
              </a:rPr>
              <a:t>://pmem.io/ndctl/ndctl-monitor.html</a:t>
            </a:r>
            <a:endParaRPr lang="en-US" altLang="ja-JP" sz="1600" dirty="0">
              <a:solidFill>
                <a:schemeClr val="tx1"/>
              </a:solidFill>
              <a:latin typeface="+mj-lt"/>
              <a:ea typeface="メイリオ" panose="020B0604030504040204" pitchFamily="50" charset="-128"/>
            </a:endParaRPr>
          </a:p>
        </p:txBody>
      </p:sp>
      <p:graphicFrame>
        <p:nvGraphicFramePr>
          <p:cNvPr id="8" name="表 7"/>
          <p:cNvGraphicFramePr>
            <a:graphicFrameLocks noGrp="1"/>
          </p:cNvGraphicFramePr>
          <p:nvPr>
            <p:extLst>
              <p:ext uri="{D42A27DB-BD31-4B8C-83A1-F6EECF244321}">
                <p14:modId xmlns:p14="http://schemas.microsoft.com/office/powerpoint/2010/main" val="792523367"/>
              </p:ext>
            </p:extLst>
          </p:nvPr>
        </p:nvGraphicFramePr>
        <p:xfrm>
          <a:off x="179512" y="1085974"/>
          <a:ext cx="3124200" cy="2194560"/>
        </p:xfrm>
        <a:graphic>
          <a:graphicData uri="http://schemas.openxmlformats.org/drawingml/2006/table">
            <a:tbl>
              <a:tblPr firstRow="1" bandRow="1">
                <a:effectLst/>
                <a:tableStyleId>{5C22544A-7EE6-4342-B048-85BDC9FD1C3A}</a:tableStyleId>
              </a:tblPr>
              <a:tblGrid>
                <a:gridCol w="208280">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08280">
                  <a:extLst>
                    <a:ext uri="{9D8B030D-6E8A-4147-A177-3AD203B41FA5}">
                      <a16:colId xmlns:a16="http://schemas.microsoft.com/office/drawing/2014/main" val="20002"/>
                    </a:ext>
                  </a:extLst>
                </a:gridCol>
                <a:gridCol w="208280">
                  <a:extLst>
                    <a:ext uri="{9D8B030D-6E8A-4147-A177-3AD203B41FA5}">
                      <a16:colId xmlns:a16="http://schemas.microsoft.com/office/drawing/2014/main" val="20003"/>
                    </a:ext>
                  </a:extLst>
                </a:gridCol>
                <a:gridCol w="208280">
                  <a:extLst>
                    <a:ext uri="{9D8B030D-6E8A-4147-A177-3AD203B41FA5}">
                      <a16:colId xmlns:a16="http://schemas.microsoft.com/office/drawing/2014/main" val="20004"/>
                    </a:ext>
                  </a:extLst>
                </a:gridCol>
                <a:gridCol w="208280">
                  <a:extLst>
                    <a:ext uri="{9D8B030D-6E8A-4147-A177-3AD203B41FA5}">
                      <a16:colId xmlns:a16="http://schemas.microsoft.com/office/drawing/2014/main" val="20005"/>
                    </a:ext>
                  </a:extLst>
                </a:gridCol>
                <a:gridCol w="208280">
                  <a:extLst>
                    <a:ext uri="{9D8B030D-6E8A-4147-A177-3AD203B41FA5}">
                      <a16:colId xmlns:a16="http://schemas.microsoft.com/office/drawing/2014/main" val="20006"/>
                    </a:ext>
                  </a:extLst>
                </a:gridCol>
                <a:gridCol w="208280">
                  <a:extLst>
                    <a:ext uri="{9D8B030D-6E8A-4147-A177-3AD203B41FA5}">
                      <a16:colId xmlns:a16="http://schemas.microsoft.com/office/drawing/2014/main" val="20007"/>
                    </a:ext>
                  </a:extLst>
                </a:gridCol>
                <a:gridCol w="208280">
                  <a:extLst>
                    <a:ext uri="{9D8B030D-6E8A-4147-A177-3AD203B41FA5}">
                      <a16:colId xmlns:a16="http://schemas.microsoft.com/office/drawing/2014/main" val="20008"/>
                    </a:ext>
                  </a:extLst>
                </a:gridCol>
                <a:gridCol w="208280">
                  <a:extLst>
                    <a:ext uri="{9D8B030D-6E8A-4147-A177-3AD203B41FA5}">
                      <a16:colId xmlns:a16="http://schemas.microsoft.com/office/drawing/2014/main" val="20009"/>
                    </a:ext>
                  </a:extLst>
                </a:gridCol>
                <a:gridCol w="208280">
                  <a:extLst>
                    <a:ext uri="{9D8B030D-6E8A-4147-A177-3AD203B41FA5}">
                      <a16:colId xmlns:a16="http://schemas.microsoft.com/office/drawing/2014/main" val="20010"/>
                    </a:ext>
                  </a:extLst>
                </a:gridCol>
                <a:gridCol w="208280">
                  <a:extLst>
                    <a:ext uri="{9D8B030D-6E8A-4147-A177-3AD203B41FA5}">
                      <a16:colId xmlns:a16="http://schemas.microsoft.com/office/drawing/2014/main" val="20011"/>
                    </a:ext>
                  </a:extLst>
                </a:gridCol>
                <a:gridCol w="208280">
                  <a:extLst>
                    <a:ext uri="{9D8B030D-6E8A-4147-A177-3AD203B41FA5}">
                      <a16:colId xmlns:a16="http://schemas.microsoft.com/office/drawing/2014/main" val="20012"/>
                    </a:ext>
                  </a:extLst>
                </a:gridCol>
                <a:gridCol w="208280">
                  <a:extLst>
                    <a:ext uri="{9D8B030D-6E8A-4147-A177-3AD203B41FA5}">
                      <a16:colId xmlns:a16="http://schemas.microsoft.com/office/drawing/2014/main" val="20013"/>
                    </a:ext>
                  </a:extLst>
                </a:gridCol>
                <a:gridCol w="208280">
                  <a:extLst>
                    <a:ext uri="{9D8B030D-6E8A-4147-A177-3AD203B41FA5}">
                      <a16:colId xmlns:a16="http://schemas.microsoft.com/office/drawing/2014/main" val="20014"/>
                    </a:ext>
                  </a:extLst>
                </a:gridCol>
              </a:tblGrid>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en-US" altLang="ja-JP"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0"/>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en-US" altLang="ja-JP"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1"/>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en-US" altLang="ja-JP"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2"/>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en-US" altLang="ja-JP"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3"/>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en-US" altLang="ja-JP"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4"/>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en-US" altLang="ja-JP"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5"/>
                  </a:ext>
                </a:extLst>
              </a:tr>
              <a:tr h="119718">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6"/>
                  </a:ext>
                </a:extLst>
              </a:tr>
              <a:tr h="119718">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7"/>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8"/>
                  </a:ext>
                </a:extLst>
              </a:tr>
              <a:tr h="119718">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9"/>
                  </a:ext>
                </a:extLst>
              </a:tr>
              <a:tr h="119718">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10"/>
                  </a:ext>
                </a:extLst>
              </a:tr>
              <a:tr h="119718">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11"/>
                  </a:ext>
                </a:extLst>
              </a:tr>
              <a:tr h="119718">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12"/>
                  </a:ext>
                </a:extLst>
              </a:tr>
              <a:tr h="119718">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13"/>
                  </a:ext>
                </a:extLst>
              </a:tr>
              <a:tr h="119718">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14"/>
                  </a:ext>
                </a:extLst>
              </a:tr>
              <a:tr h="119718">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15"/>
                  </a:ext>
                </a:extLst>
              </a:tr>
              <a:tr h="119718">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16"/>
                  </a:ext>
                </a:extLst>
              </a:tr>
              <a:tr h="119718">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17"/>
                  </a:ext>
                </a:extLst>
              </a:tr>
            </a:tbl>
          </a:graphicData>
        </a:graphic>
      </p:graphicFrame>
      <p:sp>
        <p:nvSpPr>
          <p:cNvPr id="12" name="角丸四角形吹き出し 11"/>
          <p:cNvSpPr/>
          <p:nvPr/>
        </p:nvSpPr>
        <p:spPr bwMode="gray">
          <a:xfrm>
            <a:off x="5781613" y="1085973"/>
            <a:ext cx="3182875" cy="1431327"/>
          </a:xfrm>
          <a:prstGeom prst="wedgeRoundRectCallout">
            <a:avLst>
              <a:gd name="adj1" fmla="val -62768"/>
              <a:gd name="adj2" fmla="val 97583"/>
              <a:gd name="adj3" fmla="val 16667"/>
            </a:avLst>
          </a:prstGeom>
          <a:ln w="19050">
            <a:solidFill>
              <a:srgbClr val="FF0000"/>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altLang="ja-JP" sz="2000" dirty="0">
                <a:solidFill>
                  <a:srgbClr val="FF0000"/>
                </a:solidFill>
                <a:latin typeface="+mj-lt"/>
                <a:ea typeface="メイリオ" panose="020B0604030504040204" pitchFamily="50" charset="-128"/>
              </a:rPr>
              <a:t>NVDIMM will be broken !!!</a:t>
            </a:r>
            <a:br>
              <a:rPr lang="en-US" altLang="ja-JP" sz="2000" dirty="0">
                <a:solidFill>
                  <a:srgbClr val="FF0000"/>
                </a:solidFill>
                <a:latin typeface="+mj-lt"/>
                <a:ea typeface="メイリオ" panose="020B0604030504040204" pitchFamily="50" charset="-128"/>
              </a:rPr>
            </a:br>
            <a:r>
              <a:rPr lang="en-US" altLang="ja-JP" sz="2000" dirty="0">
                <a:solidFill>
                  <a:srgbClr val="FF0000"/>
                </a:solidFill>
                <a:latin typeface="+mj-lt"/>
                <a:ea typeface="メイリオ" panose="020B0604030504040204" pitchFamily="50" charset="-128"/>
              </a:rPr>
              <a:t>Spare block ratio is low !!!</a:t>
            </a:r>
            <a:endParaRPr kumimoji="1" lang="ja-JP" altLang="en-US" sz="2000" b="0" i="0" u="none" strike="noStrike" cap="none" normalizeH="0" baseline="0" dirty="0" err="1">
              <a:ln>
                <a:noFill/>
              </a:ln>
              <a:solidFill>
                <a:srgbClr val="FF0000"/>
              </a:solidFill>
              <a:effectLst/>
              <a:latin typeface="+mj-lt"/>
              <a:ea typeface="メイリオ" panose="020B0604030504040204" pitchFamily="50" charset="-128"/>
            </a:endParaRPr>
          </a:p>
        </p:txBody>
      </p:sp>
      <p:sp>
        <p:nvSpPr>
          <p:cNvPr id="16" name="テキスト ボックス 15"/>
          <p:cNvSpPr txBox="1"/>
          <p:nvPr/>
        </p:nvSpPr>
        <p:spPr>
          <a:xfrm>
            <a:off x="1239849" y="3505081"/>
            <a:ext cx="805029" cy="338554"/>
          </a:xfrm>
          <a:prstGeom prst="rect">
            <a:avLst/>
          </a:prstGeom>
          <a:noFill/>
        </p:spPr>
        <p:txBody>
          <a:bodyPr wrap="none" rtlCol="0">
            <a:spAutoFit/>
          </a:bodyPr>
          <a:lstStyle/>
          <a:p>
            <a:r>
              <a:rPr lang="en-US" altLang="ja-JP" sz="1600" dirty="0">
                <a:latin typeface="メイリオ" panose="020B0604030504040204" pitchFamily="50" charset="-128"/>
                <a:ea typeface="メイリオ" panose="020B0604030504040204" pitchFamily="50" charset="-128"/>
              </a:rPr>
              <a:t>blocks</a:t>
            </a:r>
            <a:endParaRPr kumimoji="1" lang="ja-JP" altLang="en-US" sz="1600" dirty="0">
              <a:latin typeface="メイリオ" panose="020B0604030504040204" pitchFamily="50" charset="-128"/>
              <a:ea typeface="メイリオ" panose="020B0604030504040204" pitchFamily="50" charset="-128"/>
            </a:endParaRPr>
          </a:p>
        </p:txBody>
      </p:sp>
      <p:graphicFrame>
        <p:nvGraphicFramePr>
          <p:cNvPr id="11" name="表 7"/>
          <p:cNvGraphicFramePr>
            <a:graphicFrameLocks noGrp="1"/>
          </p:cNvGraphicFramePr>
          <p:nvPr>
            <p:extLst>
              <p:ext uri="{D42A27DB-BD31-4B8C-83A1-F6EECF244321}">
                <p14:modId xmlns:p14="http://schemas.microsoft.com/office/powerpoint/2010/main" val="1886499514"/>
              </p:ext>
            </p:extLst>
          </p:nvPr>
        </p:nvGraphicFramePr>
        <p:xfrm>
          <a:off x="3923928" y="1085974"/>
          <a:ext cx="416560" cy="2205514"/>
        </p:xfrm>
        <a:graphic>
          <a:graphicData uri="http://schemas.openxmlformats.org/drawingml/2006/table">
            <a:tbl>
              <a:tblPr firstRow="1" bandRow="1">
                <a:effectLst/>
                <a:tableStyleId>{5C22544A-7EE6-4342-B048-85BDC9FD1C3A}</a:tableStyleId>
              </a:tblPr>
              <a:tblGrid>
                <a:gridCol w="208280">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tblGrid>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00"/>
                  </a:ext>
                </a:extLst>
              </a:tr>
              <a:tr h="132874">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01"/>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02"/>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03"/>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04"/>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05"/>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06"/>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07"/>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08"/>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09"/>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10"/>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11"/>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12"/>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13"/>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14"/>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0015"/>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16"/>
                  </a:ext>
                </a:extLst>
              </a:tr>
              <a:tr h="119718">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tc>
                  <a:txBody>
                    <a:bodyPr/>
                    <a:lstStyle/>
                    <a:p>
                      <a:endParaRPr kumimoji="1" lang="ja-JP" altLang="en-US" sz="2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17"/>
                  </a:ext>
                </a:extLst>
              </a:tr>
            </a:tbl>
          </a:graphicData>
        </a:graphic>
      </p:graphicFrame>
      <p:sp>
        <p:nvSpPr>
          <p:cNvPr id="13" name="テキスト ボックス 15"/>
          <p:cNvSpPr txBox="1"/>
          <p:nvPr/>
        </p:nvSpPr>
        <p:spPr>
          <a:xfrm>
            <a:off x="3680381" y="3505081"/>
            <a:ext cx="837089" cy="338554"/>
          </a:xfrm>
          <a:prstGeom prst="rect">
            <a:avLst/>
          </a:prstGeom>
          <a:noFill/>
        </p:spPr>
        <p:txBody>
          <a:bodyPr wrap="none" rtlCol="0">
            <a:spAutoFit/>
          </a:bodyPr>
          <a:lstStyle/>
          <a:p>
            <a:r>
              <a:rPr lang="en-US" altLang="ja-JP" sz="1600" dirty="0">
                <a:latin typeface="メイリオ" panose="020B0604030504040204" pitchFamily="50" charset="-128"/>
                <a:ea typeface="メイリオ" panose="020B0604030504040204" pitchFamily="50" charset="-128"/>
              </a:rPr>
              <a:t>spares</a:t>
            </a:r>
            <a:endParaRPr kumimoji="1" lang="ja-JP" altLang="en-US" sz="1600" dirty="0">
              <a:latin typeface="メイリオ" panose="020B0604030504040204" pitchFamily="50" charset="-128"/>
              <a:ea typeface="メイリオ" panose="020B0604030504040204" pitchFamily="50" charset="-128"/>
            </a:endParaRPr>
          </a:p>
        </p:txBody>
      </p:sp>
      <p:cxnSp>
        <p:nvCxnSpPr>
          <p:cNvPr id="15" name="Straight Arrow Connector 14"/>
          <p:cNvCxnSpPr/>
          <p:nvPr/>
        </p:nvCxnSpPr>
        <p:spPr bwMode="auto">
          <a:xfrm flipH="1" flipV="1">
            <a:off x="1649863" y="1772201"/>
            <a:ext cx="2271428" cy="1470458"/>
          </a:xfrm>
          <a:prstGeom prst="straightConnector1">
            <a:avLst/>
          </a:prstGeom>
          <a:gradFill rotWithShape="0">
            <a:gsLst>
              <a:gs pos="0">
                <a:srgbClr val="FFFFFF"/>
              </a:gs>
              <a:gs pos="100000">
                <a:srgbClr val="CACAC7"/>
              </a:gs>
            </a:gsLst>
            <a:lin ang="5400000" scaled="1"/>
          </a:gradFill>
          <a:ln w="41275" cap="flat" cmpd="sng" algn="ctr">
            <a:solidFill>
              <a:srgbClr val="57564F"/>
            </a:solidFill>
            <a:prstDash val="solid"/>
            <a:round/>
            <a:headEnd type="triangle" w="med" len="med"/>
            <a:tailEnd type="triangle"/>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23" name="Straight Arrow Connector 22"/>
          <p:cNvCxnSpPr/>
          <p:nvPr/>
        </p:nvCxnSpPr>
        <p:spPr bwMode="auto">
          <a:xfrm flipH="1">
            <a:off x="5061050" y="1118050"/>
            <a:ext cx="1" cy="1684277"/>
          </a:xfrm>
          <a:prstGeom prst="straightConnector1">
            <a:avLst/>
          </a:prstGeom>
          <a:gradFill rotWithShape="0">
            <a:gsLst>
              <a:gs pos="0">
                <a:srgbClr val="FFFFFF"/>
              </a:gs>
              <a:gs pos="100000">
                <a:srgbClr val="CACAC7"/>
              </a:gs>
            </a:gsLst>
            <a:lin ang="5400000" scaled="1"/>
          </a:gradFill>
          <a:ln w="76200" cap="flat" cmpd="sng" algn="ctr">
            <a:solidFill>
              <a:srgbClr val="FF0000"/>
            </a:solidFill>
            <a:prstDash val="solid"/>
            <a:round/>
            <a:headEnd type="none" w="med" len="med"/>
            <a:tailEnd type="triangle"/>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pic>
        <p:nvPicPr>
          <p:cNvPr id="20" name="図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56054" y="2841914"/>
            <a:ext cx="1264143" cy="1264143"/>
          </a:xfrm>
          <a:prstGeom prst="rect">
            <a:avLst/>
          </a:prstGeom>
        </p:spPr>
      </p:pic>
      <p:sp>
        <p:nvSpPr>
          <p:cNvPr id="28" name="TextBox 27"/>
          <p:cNvSpPr txBox="1"/>
          <p:nvPr/>
        </p:nvSpPr>
        <p:spPr>
          <a:xfrm>
            <a:off x="4910309" y="3135749"/>
            <a:ext cx="554960" cy="400110"/>
          </a:xfrm>
          <a:prstGeom prst="rect">
            <a:avLst/>
          </a:prstGeom>
          <a:noFill/>
        </p:spPr>
        <p:txBody>
          <a:bodyPr wrap="none" rtlCol="0">
            <a:spAutoFit/>
          </a:bodyPr>
          <a:lstStyle/>
          <a:p>
            <a:r>
              <a:rPr kumimoji="1" lang="en-US" altLang="ja-JP" sz="2000" dirty="0">
                <a:latin typeface="+mn-lt"/>
              </a:rPr>
              <a:t>5%</a:t>
            </a:r>
            <a:endParaRPr kumimoji="1" lang="ja-JP" altLang="en-US" sz="2000" dirty="0">
              <a:latin typeface="+mn-lt"/>
            </a:endParaRPr>
          </a:p>
        </p:txBody>
      </p:sp>
    </p:spTree>
    <p:extLst>
      <p:ext uri="{BB962C8B-B14F-4D97-AF65-F5344CB8AC3E}">
        <p14:creationId xmlns:p14="http://schemas.microsoft.com/office/powerpoint/2010/main" val="42608384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latin typeface="メイリオ" panose="020B0604030504040204" pitchFamily="50" charset="-128"/>
                <a:ea typeface="メイリオ" panose="020B0604030504040204" pitchFamily="50" charset="-128"/>
              </a:rPr>
              <a:t>Features of </a:t>
            </a:r>
            <a:r>
              <a:rPr lang="en-US" altLang="ja-JP" dirty="0" err="1">
                <a:latin typeface="メイリオ" panose="020B0604030504040204" pitchFamily="50" charset="-128"/>
                <a:ea typeface="メイリオ" panose="020B0604030504040204" pitchFamily="50" charset="-128"/>
              </a:rPr>
              <a:t>ndctl</a:t>
            </a:r>
            <a:r>
              <a:rPr lang="en-US" altLang="ja-JP" dirty="0">
                <a:latin typeface="メイリオ" panose="020B0604030504040204" pitchFamily="50" charset="-128"/>
                <a:ea typeface="メイリオ" panose="020B0604030504040204" pitchFamily="50" charset="-128"/>
              </a:rPr>
              <a:t> monitor</a:t>
            </a:r>
            <a:r>
              <a:rPr lang="ja-JP" altLang="en-US" dirty="0">
                <a:latin typeface="メイリオ" panose="020B0604030504040204" pitchFamily="50" charset="-128"/>
                <a:ea typeface="メイリオ" panose="020B0604030504040204" pitchFamily="50" charset="-128"/>
              </a:rPr>
              <a:t> </a:t>
            </a:r>
            <a:r>
              <a:rPr lang="en-US" altLang="ja-JP" dirty="0">
                <a:latin typeface="メイリオ" panose="020B0604030504040204" pitchFamily="50" charset="-128"/>
                <a:ea typeface="メイリオ" panose="020B0604030504040204" pitchFamily="50" charset="-128"/>
              </a:rPr>
              <a:t>(1/3)</a:t>
            </a:r>
            <a:endParaRPr kumimoji="1" lang="ja-JP" altLang="en-US"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68275" y="869950"/>
            <a:ext cx="8940229" cy="5783263"/>
          </a:xfrm>
        </p:spPr>
        <p:txBody>
          <a:bodyPr>
            <a:noAutofit/>
          </a:bodyPr>
          <a:lstStyle/>
          <a:p>
            <a:pPr>
              <a:lnSpc>
                <a:spcPct val="100000"/>
              </a:lnSpc>
            </a:pPr>
            <a:r>
              <a:rPr lang="en-US" altLang="ja-JP" sz="2800" dirty="0">
                <a:solidFill>
                  <a:schemeClr val="tx1"/>
                </a:solidFill>
                <a:latin typeface="+mj-lt"/>
                <a:ea typeface="メイリオ" panose="020B0604030504040204" pitchFamily="50" charset="-128"/>
              </a:rPr>
              <a:t>SMART events come from NVDIMM can be monitored </a:t>
            </a:r>
          </a:p>
          <a:p>
            <a:pPr marL="338137" lvl="1" indent="0">
              <a:lnSpc>
                <a:spcPct val="100000"/>
              </a:lnSpc>
              <a:buNone/>
            </a:pPr>
            <a:endParaRPr lang="en-US" altLang="ja-JP" dirty="0">
              <a:solidFill>
                <a:schemeClr val="tx1"/>
              </a:solidFill>
              <a:latin typeface="+mj-lt"/>
              <a:ea typeface="メイリオ" panose="020B0604030504040204" pitchFamily="50" charset="-128"/>
            </a:endParaRPr>
          </a:p>
          <a:p>
            <a:pPr>
              <a:lnSpc>
                <a:spcPct val="100000"/>
              </a:lnSpc>
            </a:pPr>
            <a:endParaRPr lang="en-US" altLang="ja-JP" sz="2800" dirty="0">
              <a:solidFill>
                <a:schemeClr val="tx1"/>
              </a:solidFill>
              <a:latin typeface="+mj-lt"/>
              <a:ea typeface="メイリオ" panose="020B0604030504040204" pitchFamily="50" charset="-128"/>
            </a:endParaRPr>
          </a:p>
        </p:txBody>
      </p:sp>
      <p:sp>
        <p:nvSpPr>
          <p:cNvPr id="22" name="フッター プレースホルダー 21"/>
          <p:cNvSpPr>
            <a:spLocks noGrp="1"/>
          </p:cNvSpPr>
          <p:nvPr>
            <p:ph type="ftr" sz="quarter" idx="11"/>
          </p:nvPr>
        </p:nvSpPr>
        <p:spPr/>
        <p:txBody>
          <a:bodyPr/>
          <a:lstStyle/>
          <a:p>
            <a:r>
              <a:rPr lang="de-DE" altLang="ja-JP"/>
              <a:t>Copyright 2018 FUJITSU LIMITED</a:t>
            </a:r>
            <a:endParaRPr lang="de-DE" altLang="ja-JP" dirty="0"/>
          </a:p>
        </p:txBody>
      </p:sp>
      <p:graphicFrame>
        <p:nvGraphicFramePr>
          <p:cNvPr id="4" name="Table 3"/>
          <p:cNvGraphicFramePr>
            <a:graphicFrameLocks noGrp="1"/>
          </p:cNvGraphicFramePr>
          <p:nvPr>
            <p:extLst/>
          </p:nvPr>
        </p:nvGraphicFramePr>
        <p:xfrm>
          <a:off x="157256" y="1519134"/>
          <a:ext cx="8789986" cy="4667776"/>
        </p:xfrm>
        <a:graphic>
          <a:graphicData uri="http://schemas.openxmlformats.org/drawingml/2006/table">
            <a:tbl>
              <a:tblPr firstRow="1" bandRow="1">
                <a:tableStyleId>{7DF18680-E054-41AD-8BC1-D1AEF772440D}</a:tableStyleId>
              </a:tblPr>
              <a:tblGrid>
                <a:gridCol w="2531515">
                  <a:extLst>
                    <a:ext uri="{9D8B030D-6E8A-4147-A177-3AD203B41FA5}">
                      <a16:colId xmlns:a16="http://schemas.microsoft.com/office/drawing/2014/main" val="20000"/>
                    </a:ext>
                  </a:extLst>
                </a:gridCol>
                <a:gridCol w="3328475">
                  <a:extLst>
                    <a:ext uri="{9D8B030D-6E8A-4147-A177-3AD203B41FA5}">
                      <a16:colId xmlns:a16="http://schemas.microsoft.com/office/drawing/2014/main" val="20001"/>
                    </a:ext>
                  </a:extLst>
                </a:gridCol>
                <a:gridCol w="2929996">
                  <a:extLst>
                    <a:ext uri="{9D8B030D-6E8A-4147-A177-3AD203B41FA5}">
                      <a16:colId xmlns:a16="http://schemas.microsoft.com/office/drawing/2014/main" val="20002"/>
                    </a:ext>
                  </a:extLst>
                </a:gridCol>
              </a:tblGrid>
              <a:tr h="735856">
                <a:tc>
                  <a:txBody>
                    <a:bodyPr/>
                    <a:lstStyle/>
                    <a:p>
                      <a:pPr algn="ctr"/>
                      <a:r>
                        <a:rPr kumimoji="1" lang="en-US" altLang="ja-JP" sz="2400" dirty="0"/>
                        <a:t>SMART</a:t>
                      </a:r>
                      <a:r>
                        <a:rPr kumimoji="1" lang="en-US" altLang="ja-JP" sz="2400" baseline="0" dirty="0"/>
                        <a:t> event</a:t>
                      </a:r>
                      <a:endParaRPr kumimoji="1" lang="ja-JP" altLang="en-US" sz="2400" dirty="0"/>
                    </a:p>
                  </a:txBody>
                  <a:tcPr anchor="ctr"/>
                </a:tc>
                <a:tc>
                  <a:txBody>
                    <a:bodyPr/>
                    <a:lstStyle/>
                    <a:p>
                      <a:pPr algn="ctr"/>
                      <a:r>
                        <a:rPr kumimoji="1" lang="en-US" altLang="ja-JP" sz="2400" dirty="0"/>
                        <a:t>trigger</a:t>
                      </a:r>
                      <a:endParaRPr kumimoji="1" lang="ja-JP" altLang="en-US" sz="2400" dirty="0"/>
                    </a:p>
                  </a:txBody>
                  <a:tcPr anchor="ctr"/>
                </a:tc>
                <a:tc>
                  <a:txBody>
                    <a:bodyPr/>
                    <a:lstStyle/>
                    <a:p>
                      <a:pPr algn="ctr"/>
                      <a:r>
                        <a:rPr kumimoji="1" lang="en-US" altLang="ja-JP" sz="2400" dirty="0"/>
                        <a:t>effect</a:t>
                      </a:r>
                      <a:endParaRPr kumimoji="1" lang="ja-JP" altLang="en-US" sz="2400" dirty="0"/>
                    </a:p>
                  </a:txBody>
                  <a:tcPr anchor="ctr"/>
                </a:tc>
                <a:extLst>
                  <a:ext uri="{0D108BD9-81ED-4DB2-BD59-A6C34878D82A}">
                    <a16:rowId xmlns:a16="http://schemas.microsoft.com/office/drawing/2014/main" val="10000"/>
                  </a:ext>
                </a:extLst>
              </a:tr>
              <a:tr h="370840">
                <a:tc>
                  <a:txBody>
                    <a:bodyPr/>
                    <a:lstStyle/>
                    <a:p>
                      <a:pPr algn="ctr"/>
                      <a:r>
                        <a:rPr kumimoji="1" lang="en-US" altLang="ja-JP" sz="2400" dirty="0"/>
                        <a:t>spares-remaining</a:t>
                      </a:r>
                      <a:endParaRPr kumimoji="1" lang="ja-JP" altLang="en-US" sz="2400" dirty="0"/>
                    </a:p>
                  </a:txBody>
                  <a:tcPr anchor="ctr"/>
                </a:tc>
                <a:tc>
                  <a:txBody>
                    <a:bodyPr/>
                    <a:lstStyle/>
                    <a:p>
                      <a:pPr algn="ctr"/>
                      <a:r>
                        <a:rPr kumimoji="1" lang="en-US" altLang="ja-JP" dirty="0"/>
                        <a:t>spare block value</a:t>
                      </a:r>
                      <a:r>
                        <a:rPr kumimoji="1" lang="en-US" altLang="ja-JP" baseline="0" dirty="0"/>
                        <a:t> goes below the spare threshold limit</a:t>
                      </a:r>
                      <a:endParaRPr kumimoji="1" lang="ja-JP" altLang="en-US" dirty="0"/>
                    </a:p>
                  </a:txBody>
                  <a:tcPr anchor="ctr"/>
                </a:tc>
                <a:tc rowSpan="2">
                  <a:txBody>
                    <a:bodyPr/>
                    <a:lstStyle/>
                    <a:p>
                      <a:pPr algn="ctr"/>
                      <a:r>
                        <a:rPr kumimoji="1" lang="en-US" altLang="ja-JP" dirty="0"/>
                        <a:t>NVDIMM becomes</a:t>
                      </a:r>
                      <a:r>
                        <a:rPr kumimoji="1" lang="en-US" altLang="ja-JP" baseline="0" dirty="0"/>
                        <a:t> broken;</a:t>
                      </a:r>
                      <a:br>
                        <a:rPr kumimoji="1" lang="en-US" altLang="ja-JP" baseline="0" dirty="0"/>
                      </a:br>
                      <a:r>
                        <a:rPr kumimoji="1" lang="en-US" altLang="ja-JP" baseline="0" dirty="0"/>
                        <a:t>data will be lost;</a:t>
                      </a:r>
                    </a:p>
                    <a:p>
                      <a:pPr algn="ctr"/>
                      <a:r>
                        <a:rPr kumimoji="1" lang="en-US" altLang="ja-JP" baseline="0" dirty="0"/>
                        <a:t>etc.</a:t>
                      </a:r>
                      <a:endParaRPr kumimoji="1" lang="ja-JP" altLang="en-US" dirty="0"/>
                    </a:p>
                  </a:txBody>
                  <a:tcPr anchor="ctr"/>
                </a:tc>
                <a:extLst>
                  <a:ext uri="{0D108BD9-81ED-4DB2-BD59-A6C34878D82A}">
                    <a16:rowId xmlns:a16="http://schemas.microsoft.com/office/drawing/2014/main" val="10001"/>
                  </a:ext>
                </a:extLst>
              </a:tr>
              <a:tr h="370840">
                <a:tc>
                  <a:txBody>
                    <a:bodyPr/>
                    <a:lstStyle/>
                    <a:p>
                      <a:pPr algn="ctr"/>
                      <a:r>
                        <a:rPr kumimoji="1" lang="en-US" altLang="ja-JP" sz="2400" dirty="0"/>
                        <a:t>health-status</a:t>
                      </a:r>
                      <a:endParaRPr kumimoji="1" lang="ja-JP" altLang="en-US" sz="2400" dirty="0"/>
                    </a:p>
                  </a:txBody>
                  <a:tcPr anchor="ctr"/>
                </a:tc>
                <a:tc>
                  <a:txBody>
                    <a:bodyPr/>
                    <a:lstStyle/>
                    <a:p>
                      <a:pPr algn="ctr"/>
                      <a:r>
                        <a:rPr kumimoji="1" lang="en-US" altLang="ja-JP" dirty="0"/>
                        <a:t>normal</a:t>
                      </a:r>
                      <a:r>
                        <a:rPr kumimoji="1" lang="en-US" altLang="ja-JP" baseline="0" dirty="0"/>
                        <a:t> health status of </a:t>
                      </a:r>
                      <a:r>
                        <a:rPr kumimoji="1" lang="en-US" altLang="ja-JP" dirty="0"/>
                        <a:t>NVDIMM </a:t>
                      </a:r>
                      <a:r>
                        <a:rPr kumimoji="1" lang="en-US" altLang="ja-JP" baseline="0" dirty="0"/>
                        <a:t>changes</a:t>
                      </a:r>
                      <a:endParaRPr kumimoji="1" lang="ja-JP" altLang="en-US" dirty="0"/>
                    </a:p>
                  </a:txBody>
                  <a:tcPr anchor="ctr"/>
                </a:tc>
                <a:tc vMerge="1">
                  <a:txBody>
                    <a:bodyPr/>
                    <a:lstStyle/>
                    <a:p>
                      <a:pPr algn="ctr"/>
                      <a:endParaRPr kumimoji="1" lang="ja-JP" altLang="en-US" dirty="0"/>
                    </a:p>
                  </a:txBody>
                  <a:tcPr anchor="ctr"/>
                </a:tc>
                <a:extLst>
                  <a:ext uri="{0D108BD9-81ED-4DB2-BD59-A6C34878D82A}">
                    <a16:rowId xmlns:a16="http://schemas.microsoft.com/office/drawing/2014/main" val="10002"/>
                  </a:ext>
                </a:extLst>
              </a:tr>
              <a:tr h="370840">
                <a:tc>
                  <a:txBody>
                    <a:bodyPr/>
                    <a:lstStyle/>
                    <a:p>
                      <a:pPr algn="ctr"/>
                      <a:r>
                        <a:rPr kumimoji="1" lang="en-US" altLang="ja-JP" sz="2400" b="0" dirty="0"/>
                        <a:t>unclean-shutdown</a:t>
                      </a:r>
                      <a:endParaRPr kumimoji="1" lang="ja-JP" altLang="en-US" sz="2400" b="0" dirty="0"/>
                    </a:p>
                  </a:txBody>
                  <a:tcPr anchor="ctr"/>
                </a:tc>
                <a:tc>
                  <a:txBody>
                    <a:bodyPr/>
                    <a:lstStyle/>
                    <a:p>
                      <a:pPr algn="ctr"/>
                      <a:r>
                        <a:rPr kumimoji="1" lang="en-US" altLang="ja-JP" dirty="0"/>
                        <a:t>last</a:t>
                      </a:r>
                      <a:r>
                        <a:rPr kumimoji="1" lang="en-US" altLang="ja-JP" baseline="0" dirty="0"/>
                        <a:t> shutdown to be recorded at the next boot</a:t>
                      </a:r>
                      <a:endParaRPr kumimoji="1" lang="ja-JP" altLang="en-US" dirty="0"/>
                    </a:p>
                  </a:txBody>
                  <a:tcPr anchor="ctr"/>
                </a:tc>
                <a:tc>
                  <a:txBody>
                    <a:bodyPr/>
                    <a:lstStyle/>
                    <a:p>
                      <a:pPr algn="ctr"/>
                      <a:r>
                        <a:rPr kumimoji="1" lang="en-US" altLang="ja-JP" baseline="0" dirty="0"/>
                        <a:t>saving data target failed</a:t>
                      </a:r>
                      <a:br>
                        <a:rPr kumimoji="1" lang="en-US" altLang="ja-JP" baseline="0" dirty="0"/>
                      </a:br>
                      <a:r>
                        <a:rPr kumimoji="1" lang="en-US" altLang="ja-JP" baseline="0" dirty="0"/>
                        <a:t>on NVDIMM; etc.</a:t>
                      </a:r>
                      <a:endParaRPr kumimoji="1" lang="ja-JP" altLang="en-US" dirty="0"/>
                    </a:p>
                  </a:txBody>
                  <a:tcPr anchor="ctr"/>
                </a:tc>
                <a:extLst>
                  <a:ext uri="{0D108BD9-81ED-4DB2-BD59-A6C34878D82A}">
                    <a16:rowId xmlns:a16="http://schemas.microsoft.com/office/drawing/2014/main" val="10003"/>
                  </a:ext>
                </a:extLst>
              </a:tr>
              <a:tr h="370840">
                <a:tc>
                  <a:txBody>
                    <a:bodyPr/>
                    <a:lstStyle/>
                    <a:p>
                      <a:pPr algn="ctr"/>
                      <a:r>
                        <a:rPr kumimoji="1" lang="en-US" altLang="ja-JP" sz="2400" dirty="0"/>
                        <a:t>media-temperature</a:t>
                      </a:r>
                      <a:endParaRPr kumimoji="1" lang="ja-JP" altLang="en-US" sz="2400" dirty="0"/>
                    </a:p>
                  </a:txBody>
                  <a:tcPr anchor="ctr"/>
                </a:tc>
                <a:tc>
                  <a:txBody>
                    <a:bodyPr/>
                    <a:lstStyle/>
                    <a:p>
                      <a:pPr algn="ctr"/>
                      <a:r>
                        <a:rPr kumimoji="1" lang="en-US" altLang="ja-JP" dirty="0"/>
                        <a:t>temperature value of </a:t>
                      </a:r>
                      <a:r>
                        <a:rPr kumimoji="1" lang="en-US" altLang="ja-JP" dirty="0" err="1"/>
                        <a:t>nvdimm</a:t>
                      </a:r>
                      <a:r>
                        <a:rPr kumimoji="1" lang="en-US" altLang="ja-JP" baseline="0" dirty="0"/>
                        <a:t> goes above threshold limit</a:t>
                      </a:r>
                      <a:endParaRPr kumimoji="1" lang="ja-JP" altLang="en-US" dirty="0"/>
                    </a:p>
                  </a:txBody>
                  <a:tcPr anchor="ctr"/>
                </a:tc>
                <a:tc rowSpan="2">
                  <a:txBody>
                    <a:bodyPr/>
                    <a:lstStyle/>
                    <a:p>
                      <a:pPr algn="ctr"/>
                      <a:r>
                        <a:rPr kumimoji="1" lang="en-US" altLang="ja-JP" dirty="0"/>
                        <a:t>server is getting too hot</a:t>
                      </a:r>
                      <a:r>
                        <a:rPr kumimoji="1" lang="en-US" altLang="ja-JP" baseline="0" dirty="0"/>
                        <a:t>;</a:t>
                      </a:r>
                      <a:br>
                        <a:rPr kumimoji="1" lang="en-US" altLang="ja-JP" baseline="0" dirty="0"/>
                      </a:br>
                      <a:r>
                        <a:rPr kumimoji="1" lang="en-US" altLang="ja-JP" baseline="0" dirty="0"/>
                        <a:t>may need remediation;</a:t>
                      </a:r>
                    </a:p>
                    <a:p>
                      <a:pPr algn="ctr"/>
                      <a:r>
                        <a:rPr kumimoji="1" lang="en-US" altLang="ja-JP" baseline="0" dirty="0"/>
                        <a:t>a specific fan fails;</a:t>
                      </a:r>
                    </a:p>
                    <a:p>
                      <a:pPr algn="ctr"/>
                      <a:r>
                        <a:rPr kumimoji="1" lang="en-US" altLang="ja-JP" baseline="0" dirty="0"/>
                        <a:t>etc.,</a:t>
                      </a:r>
                      <a:endParaRPr kumimoji="1" lang="ja-JP" altLang="en-US" dirty="0"/>
                    </a:p>
                  </a:txBody>
                  <a:tcPr anchor="ctr"/>
                </a:tc>
                <a:extLst>
                  <a:ext uri="{0D108BD9-81ED-4DB2-BD59-A6C34878D82A}">
                    <a16:rowId xmlns:a16="http://schemas.microsoft.com/office/drawing/2014/main" val="10004"/>
                  </a:ext>
                </a:extLst>
              </a:tr>
              <a:tr h="370840">
                <a:tc>
                  <a:txBody>
                    <a:bodyPr/>
                    <a:lstStyle/>
                    <a:p>
                      <a:pPr algn="ctr"/>
                      <a:r>
                        <a:rPr kumimoji="1" lang="en-US" altLang="ja-JP" sz="2400" dirty="0"/>
                        <a:t>controller-temperature</a:t>
                      </a:r>
                      <a:endParaRPr kumimoji="1" lang="ja-JP" altLang="en-US" sz="2400" dirty="0"/>
                    </a:p>
                  </a:txBody>
                  <a:tcPr anchor="ctr"/>
                </a:tc>
                <a:tc>
                  <a:txBody>
                    <a:bodyPr/>
                    <a:lstStyle/>
                    <a:p>
                      <a:pPr algn="ctr"/>
                      <a:r>
                        <a:rPr kumimoji="1" lang="en-US" altLang="ja-JP" dirty="0"/>
                        <a:t>controller temperature value goes</a:t>
                      </a:r>
                      <a:r>
                        <a:rPr kumimoji="1" lang="en-US" altLang="ja-JP" baseline="0" dirty="0"/>
                        <a:t> above threshold limit</a:t>
                      </a:r>
                      <a:endParaRPr kumimoji="1" lang="ja-JP" altLang="en-US" dirty="0"/>
                    </a:p>
                  </a:txBody>
                  <a:tcPr anchor="ctr"/>
                </a:tc>
                <a:tc vMerge="1">
                  <a:txBody>
                    <a:bodyPr/>
                    <a:lstStyle/>
                    <a:p>
                      <a:pPr algn="ctr"/>
                      <a:endParaRPr kumimoji="1" lang="ja-JP" altLang="en-US" dirty="0"/>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0384023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latin typeface="メイリオ" panose="020B0604030504040204" pitchFamily="50" charset="-128"/>
                <a:ea typeface="メイリオ" panose="020B0604030504040204" pitchFamily="50" charset="-128"/>
              </a:rPr>
              <a:t>Features of </a:t>
            </a:r>
            <a:r>
              <a:rPr lang="en-US" altLang="ja-JP" dirty="0" err="1">
                <a:latin typeface="メイリオ" panose="020B0604030504040204" pitchFamily="50" charset="-128"/>
                <a:ea typeface="メイリオ" panose="020B0604030504040204" pitchFamily="50" charset="-128"/>
              </a:rPr>
              <a:t>ndctl</a:t>
            </a:r>
            <a:r>
              <a:rPr lang="en-US" altLang="ja-JP" dirty="0">
                <a:latin typeface="メイリオ" panose="020B0604030504040204" pitchFamily="50" charset="-128"/>
                <a:ea typeface="メイリオ" panose="020B0604030504040204" pitchFamily="50" charset="-128"/>
              </a:rPr>
              <a:t> monitor</a:t>
            </a:r>
            <a:r>
              <a:rPr lang="ja-JP" altLang="en-US" dirty="0">
                <a:latin typeface="メイリオ" panose="020B0604030504040204" pitchFamily="50" charset="-128"/>
                <a:ea typeface="メイリオ" panose="020B0604030504040204" pitchFamily="50" charset="-128"/>
              </a:rPr>
              <a:t> </a:t>
            </a:r>
            <a:r>
              <a:rPr lang="en-US" altLang="ja-JP" dirty="0">
                <a:latin typeface="メイリオ" panose="020B0604030504040204" pitchFamily="50" charset="-128"/>
                <a:ea typeface="メイリオ" panose="020B0604030504040204" pitchFamily="50" charset="-128"/>
              </a:rPr>
              <a:t>(2/3)</a:t>
            </a:r>
            <a:endParaRPr kumimoji="1" lang="ja-JP" altLang="en-US" dirty="0"/>
          </a:p>
        </p:txBody>
      </p:sp>
      <p:sp>
        <p:nvSpPr>
          <p:cNvPr id="3" name="コンテンツ プレースホルダー 2"/>
          <p:cNvSpPr>
            <a:spLocks noGrp="1"/>
          </p:cNvSpPr>
          <p:nvPr>
            <p:ph idx="1"/>
          </p:nvPr>
        </p:nvSpPr>
        <p:spPr/>
        <p:txBody>
          <a:bodyPr/>
          <a:lstStyle/>
          <a:p>
            <a:pPr>
              <a:lnSpc>
                <a:spcPct val="100000"/>
              </a:lnSpc>
            </a:pPr>
            <a:r>
              <a:rPr lang="en-US" altLang="ja-JP" sz="2800" dirty="0">
                <a:solidFill>
                  <a:schemeClr val="tx1"/>
                </a:solidFill>
                <a:latin typeface="+mj-lt"/>
                <a:ea typeface="メイリオ" panose="020B0604030504040204" pitchFamily="50" charset="-128"/>
              </a:rPr>
              <a:t>Actions after monitoring</a:t>
            </a:r>
          </a:p>
          <a:p>
            <a:pPr lvl="1"/>
            <a:r>
              <a:rPr lang="en-US" altLang="ja-JP" sz="2400" dirty="0">
                <a:latin typeface="+mj-lt"/>
              </a:rPr>
              <a:t>Log the output notification</a:t>
            </a:r>
          </a:p>
          <a:p>
            <a:pPr lvl="2"/>
            <a:r>
              <a:rPr lang="en-US" altLang="ja-JP" sz="2200" dirty="0">
                <a:latin typeface="+mj-lt"/>
              </a:rPr>
              <a:t>Log destination</a:t>
            </a:r>
            <a:endParaRPr kumimoji="1" lang="en-US" altLang="ja-JP" sz="2200" dirty="0">
              <a:latin typeface="+mj-lt"/>
            </a:endParaRPr>
          </a:p>
          <a:p>
            <a:pPr lvl="3"/>
            <a:r>
              <a:rPr kumimoji="1" lang="en-US" altLang="ja-JP" sz="2000" dirty="0">
                <a:latin typeface="+mj-lt"/>
              </a:rPr>
              <a:t>syslog</a:t>
            </a:r>
          </a:p>
          <a:p>
            <a:pPr lvl="3"/>
            <a:r>
              <a:rPr lang="en-US" altLang="ja-JP" sz="2000" dirty="0">
                <a:latin typeface="+mj-lt"/>
              </a:rPr>
              <a:t>arbitrary file </a:t>
            </a:r>
            <a:r>
              <a:rPr lang="ja-JP" altLang="en-US" sz="2000" dirty="0">
                <a:latin typeface="+mj-lt"/>
              </a:rPr>
              <a:t>（</a:t>
            </a:r>
            <a:r>
              <a:rPr lang="en-US" altLang="ja-JP" sz="2000" dirty="0">
                <a:latin typeface="+mj-lt"/>
              </a:rPr>
              <a:t>set in the configuration file or set by command option</a:t>
            </a:r>
            <a:r>
              <a:rPr lang="ja-JP" altLang="en-US" sz="2000" dirty="0">
                <a:latin typeface="+mj-lt"/>
              </a:rPr>
              <a:t>）</a:t>
            </a:r>
            <a:endParaRPr lang="en-US" altLang="ja-JP" sz="2000" dirty="0">
              <a:latin typeface="+mj-lt"/>
            </a:endParaRPr>
          </a:p>
          <a:p>
            <a:pPr lvl="2"/>
            <a:r>
              <a:rPr lang="en-US" altLang="ja-JP" sz="2200" dirty="0">
                <a:latin typeface="+mj-lt"/>
              </a:rPr>
              <a:t>Output format</a:t>
            </a:r>
            <a:endParaRPr kumimoji="1" lang="en-US" altLang="ja-JP" sz="2200" dirty="0">
              <a:latin typeface="+mj-lt"/>
            </a:endParaRPr>
          </a:p>
          <a:p>
            <a:pPr lvl="3"/>
            <a:r>
              <a:rPr lang="en-US" altLang="ja-JP" sz="2000" dirty="0">
                <a:latin typeface="+mj-lt"/>
              </a:rPr>
              <a:t>JSON (can be analyzed by other log collectors, such as </a:t>
            </a:r>
            <a:r>
              <a:rPr lang="en-US" altLang="ja-JP" sz="2000" dirty="0" err="1">
                <a:latin typeface="+mj-lt"/>
              </a:rPr>
              <a:t>fluentd</a:t>
            </a:r>
            <a:r>
              <a:rPr lang="ja-JP" altLang="en-US" sz="2000" dirty="0">
                <a:latin typeface="+mj-lt"/>
              </a:rPr>
              <a:t>）</a:t>
            </a:r>
            <a:endParaRPr lang="en-US" altLang="ja-JP" sz="2000" dirty="0">
              <a:latin typeface="+mj-lt"/>
            </a:endParaRPr>
          </a:p>
          <a:p>
            <a:pPr lvl="1"/>
            <a:r>
              <a:rPr lang="en-US" altLang="ja-JP" sz="2400" dirty="0">
                <a:solidFill>
                  <a:schemeClr val="tx1"/>
                </a:solidFill>
                <a:latin typeface="+mj-lt"/>
              </a:rPr>
              <a:t>Kick other application</a:t>
            </a:r>
            <a:r>
              <a:rPr lang="ja-JP" altLang="en-US" sz="2400" dirty="0">
                <a:solidFill>
                  <a:schemeClr val="tx1"/>
                </a:solidFill>
                <a:latin typeface="+mj-lt"/>
              </a:rPr>
              <a:t>（</a:t>
            </a:r>
            <a:r>
              <a:rPr lang="en-US" altLang="ja-JP" sz="2400" dirty="0">
                <a:solidFill>
                  <a:schemeClr val="tx1"/>
                </a:solidFill>
                <a:latin typeface="+mj-lt"/>
              </a:rPr>
              <a:t>to be implemented</a:t>
            </a:r>
            <a:r>
              <a:rPr lang="ja-JP" altLang="en-US" sz="2400" dirty="0">
                <a:solidFill>
                  <a:schemeClr val="tx1"/>
                </a:solidFill>
                <a:latin typeface="+mj-lt"/>
              </a:rPr>
              <a:t>）</a:t>
            </a:r>
            <a:endParaRPr lang="en-US" altLang="ja-JP" sz="2200" dirty="0">
              <a:solidFill>
                <a:schemeClr val="tx1"/>
              </a:solidFill>
              <a:latin typeface="+mj-lt"/>
            </a:endParaRPr>
          </a:p>
          <a:p>
            <a:pPr lvl="2"/>
            <a:r>
              <a:rPr lang="en-US" altLang="ja-JP" sz="2200" dirty="0">
                <a:latin typeface="+mj-lt"/>
              </a:rPr>
              <a:t>When the monitor detects a SMART health event,</a:t>
            </a:r>
            <a:br>
              <a:rPr lang="en-US" altLang="ja-JP" sz="2200" dirty="0">
                <a:latin typeface="+mj-lt"/>
              </a:rPr>
            </a:br>
            <a:r>
              <a:rPr lang="en-US" altLang="ja-JP" sz="2200" dirty="0">
                <a:latin typeface="+mj-lt"/>
              </a:rPr>
              <a:t>the application will move the data in real time.</a:t>
            </a:r>
          </a:p>
        </p:txBody>
      </p:sp>
      <p:sp>
        <p:nvSpPr>
          <p:cNvPr id="5" name="フッター プレースホルダー 4"/>
          <p:cNvSpPr>
            <a:spLocks noGrp="1"/>
          </p:cNvSpPr>
          <p:nvPr>
            <p:ph type="ftr" sz="quarter" idx="11"/>
          </p:nvPr>
        </p:nvSpPr>
        <p:spPr>
          <a:xfrm>
            <a:off x="4644008" y="6381328"/>
            <a:ext cx="4022725" cy="201612"/>
          </a:xfrm>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206815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latin typeface="メイリオ" panose="020B0604030504040204" pitchFamily="50" charset="-128"/>
                <a:ea typeface="メイリオ" panose="020B0604030504040204" pitchFamily="50" charset="-128"/>
              </a:rPr>
              <a:t>Features of </a:t>
            </a:r>
            <a:r>
              <a:rPr lang="en-US" altLang="ja-JP" dirty="0" err="1">
                <a:latin typeface="メイリオ" panose="020B0604030504040204" pitchFamily="50" charset="-128"/>
                <a:ea typeface="メイリオ" panose="020B0604030504040204" pitchFamily="50" charset="-128"/>
              </a:rPr>
              <a:t>ndctl</a:t>
            </a:r>
            <a:r>
              <a:rPr lang="en-US" altLang="ja-JP" dirty="0">
                <a:latin typeface="メイリオ" panose="020B0604030504040204" pitchFamily="50" charset="-128"/>
                <a:ea typeface="メイリオ" panose="020B0604030504040204" pitchFamily="50" charset="-128"/>
              </a:rPr>
              <a:t> monitor</a:t>
            </a:r>
            <a:r>
              <a:rPr lang="ja-JP" altLang="en-US" dirty="0">
                <a:latin typeface="メイリオ" panose="020B0604030504040204" pitchFamily="50" charset="-128"/>
                <a:ea typeface="メイリオ" panose="020B0604030504040204" pitchFamily="50" charset="-128"/>
              </a:rPr>
              <a:t> </a:t>
            </a:r>
            <a:r>
              <a:rPr lang="en-US" altLang="ja-JP" dirty="0">
                <a:latin typeface="メイリオ" panose="020B0604030504040204" pitchFamily="50" charset="-128"/>
                <a:ea typeface="メイリオ" panose="020B0604030504040204" pitchFamily="50" charset="-128"/>
              </a:rPr>
              <a:t>(3/3)</a:t>
            </a:r>
            <a:endParaRPr kumimoji="1" lang="ja-JP" altLang="en-US" dirty="0"/>
          </a:p>
        </p:txBody>
      </p:sp>
      <p:sp>
        <p:nvSpPr>
          <p:cNvPr id="3" name="コンテンツ プレースホルダー 2"/>
          <p:cNvSpPr>
            <a:spLocks noGrp="1"/>
          </p:cNvSpPr>
          <p:nvPr>
            <p:ph idx="1"/>
          </p:nvPr>
        </p:nvSpPr>
        <p:spPr/>
        <p:txBody>
          <a:bodyPr/>
          <a:lstStyle/>
          <a:p>
            <a:r>
              <a:rPr lang="en-US" altLang="ja-JP" sz="2800" dirty="0">
                <a:latin typeface="+mj-lt"/>
                <a:ea typeface="メイリオ" panose="020B0604030504040204" pitchFamily="50" charset="-128"/>
              </a:rPr>
              <a:t>Filter of </a:t>
            </a:r>
            <a:r>
              <a:rPr lang="en-US" altLang="ja-JP" sz="2800" dirty="0" err="1">
                <a:latin typeface="+mj-lt"/>
                <a:ea typeface="メイリオ" panose="020B0604030504040204" pitchFamily="50" charset="-128"/>
              </a:rPr>
              <a:t>ndctl</a:t>
            </a:r>
            <a:r>
              <a:rPr lang="en-US" altLang="ja-JP" sz="2800" dirty="0">
                <a:latin typeface="+mj-lt"/>
                <a:ea typeface="メイリオ" panose="020B0604030504040204" pitchFamily="50" charset="-128"/>
              </a:rPr>
              <a:t> monitor</a:t>
            </a:r>
            <a:endParaRPr lang="en-US" altLang="ja-JP" sz="2800" dirty="0">
              <a:latin typeface="+mj-lt"/>
            </a:endParaRPr>
          </a:p>
          <a:p>
            <a:pPr lvl="1"/>
            <a:r>
              <a:rPr lang="en-US" altLang="ja-JP" sz="2400" dirty="0"/>
              <a:t>objects to monitor can be filtered</a:t>
            </a:r>
          </a:p>
          <a:p>
            <a:pPr lvl="2"/>
            <a:r>
              <a:rPr lang="en-US" altLang="ja-JP" sz="2000" dirty="0"/>
              <a:t>all NVDIMMs are monitored by default</a:t>
            </a:r>
            <a:endParaRPr kumimoji="1" lang="en-US" altLang="ja-JP" sz="2000" dirty="0"/>
          </a:p>
          <a:p>
            <a:pPr lvl="2"/>
            <a:r>
              <a:rPr lang="en-US" altLang="ja-JP" sz="2000" dirty="0"/>
              <a:t>objects can be filtered by namespace, region, bus, and </a:t>
            </a:r>
            <a:r>
              <a:rPr lang="en-US" altLang="ja-JP" sz="2000" dirty="0" err="1"/>
              <a:t>dimm</a:t>
            </a:r>
            <a:endParaRPr lang="en-US" altLang="ja-JP" sz="2000" dirty="0"/>
          </a:p>
          <a:p>
            <a:pPr lvl="3"/>
            <a:r>
              <a:rPr lang="en-US" altLang="ja-JP" sz="1800" dirty="0">
                <a:latin typeface="+mj-lt"/>
              </a:rPr>
              <a:t>b</a:t>
            </a:r>
            <a:r>
              <a:rPr kumimoji="1" lang="en-US" altLang="ja-JP" sz="1800" dirty="0">
                <a:latin typeface="+mj-lt"/>
              </a:rPr>
              <a:t>ackup the data of applications which are running on a certain namespace</a:t>
            </a:r>
            <a:br>
              <a:rPr kumimoji="1" lang="en-US" altLang="ja-JP" sz="1800" dirty="0">
                <a:latin typeface="+mj-lt"/>
              </a:rPr>
            </a:br>
            <a:r>
              <a:rPr kumimoji="1" lang="ja-JP" altLang="en-US" sz="1800" dirty="0">
                <a:latin typeface="+mj-lt"/>
              </a:rPr>
              <a:t>⇒　</a:t>
            </a:r>
            <a:r>
              <a:rPr kumimoji="1" lang="en-US" altLang="ja-JP" sz="1800" dirty="0">
                <a:latin typeface="+mj-lt"/>
              </a:rPr>
              <a:t>filter by namespace</a:t>
            </a:r>
          </a:p>
          <a:p>
            <a:pPr lvl="3"/>
            <a:r>
              <a:rPr lang="en-US" altLang="ja-JP" sz="1800" dirty="0">
                <a:latin typeface="+mj-lt"/>
              </a:rPr>
              <a:t>allowing to monitor for any media error on the bus</a:t>
            </a:r>
            <a:br>
              <a:rPr lang="en-US" altLang="ja-JP" sz="1800" dirty="0">
                <a:latin typeface="+mj-lt"/>
              </a:rPr>
            </a:br>
            <a:r>
              <a:rPr lang="ja-JP" altLang="en-US" sz="1800" dirty="0">
                <a:latin typeface="+mj-lt"/>
              </a:rPr>
              <a:t>⇒　</a:t>
            </a:r>
            <a:r>
              <a:rPr lang="en-US" altLang="ja-JP" sz="1800" dirty="0">
                <a:latin typeface="+mj-lt"/>
              </a:rPr>
              <a:t>filter by bus</a:t>
            </a:r>
          </a:p>
          <a:p>
            <a:pPr lvl="1"/>
            <a:r>
              <a:rPr lang="en-US" altLang="ja-JP" sz="2400" dirty="0">
                <a:latin typeface="+mj-lt"/>
              </a:rPr>
              <a:t>SMART health events to monitor can be filtered</a:t>
            </a:r>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5058139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ACPI supports for NVDIMM</a:t>
            </a:r>
            <a:endParaRPr kumimoji="1" lang="ja-JP" altLang="en-US" dirty="0"/>
          </a:p>
        </p:txBody>
      </p:sp>
      <p:sp>
        <p:nvSpPr>
          <p:cNvPr id="3" name="コンテンツ プレースホルダー 2"/>
          <p:cNvSpPr>
            <a:spLocks noGrp="1"/>
          </p:cNvSpPr>
          <p:nvPr>
            <p:ph idx="1"/>
          </p:nvPr>
        </p:nvSpPr>
        <p:spPr>
          <a:xfrm>
            <a:off x="168275" y="869950"/>
            <a:ext cx="8940229" cy="5592763"/>
          </a:xfrm>
        </p:spPr>
        <p:txBody>
          <a:bodyPr/>
          <a:lstStyle/>
          <a:p>
            <a:r>
              <a:rPr lang="en-US" altLang="ja-JP" dirty="0"/>
              <a:t>NVDIMM has SMART Health Info like SSD/HDD</a:t>
            </a:r>
          </a:p>
          <a:p>
            <a:pPr lvl="1"/>
            <a:r>
              <a:rPr lang="en-US" altLang="ja-JP" dirty="0"/>
              <a:t>SMART Health Info can be retrieved via a </a:t>
            </a:r>
            <a:r>
              <a:rPr lang="en-US" altLang="ja-JP" i="1" dirty="0"/>
              <a:t>_DSM</a:t>
            </a:r>
            <a:r>
              <a:rPr lang="en-US" altLang="ja-JP" dirty="0"/>
              <a:t> method</a:t>
            </a:r>
          </a:p>
          <a:p>
            <a:pPr lvl="1"/>
            <a:r>
              <a:rPr lang="en-US" altLang="ja-JP" dirty="0"/>
              <a:t>SMART Health Info includes spare block value and spare threshold limit</a:t>
            </a:r>
          </a:p>
          <a:p>
            <a:r>
              <a:rPr lang="en-US" altLang="ja-JP" dirty="0"/>
              <a:t>ACPI 6.1 adds “NFIT Health Event Notification”</a:t>
            </a:r>
          </a:p>
          <a:p>
            <a:pPr lvl="1"/>
            <a:r>
              <a:rPr lang="en-US" altLang="ja-JP" dirty="0"/>
              <a:t>a notification will be sent when the spare block value goes below the spare threshold limit</a:t>
            </a:r>
          </a:p>
          <a:p>
            <a:pPr lvl="1"/>
            <a:r>
              <a:rPr lang="en-US" altLang="ja-JP" dirty="0"/>
              <a:t>a poll(2) event will be triggered when the notification is received</a:t>
            </a:r>
            <a:endParaRPr lang="en-US" altLang="ja-JP" sz="1200"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grpSp>
        <p:nvGrpSpPr>
          <p:cNvPr id="18" name="Group 17"/>
          <p:cNvGrpSpPr/>
          <p:nvPr/>
        </p:nvGrpSpPr>
        <p:grpSpPr>
          <a:xfrm>
            <a:off x="1043608" y="3645024"/>
            <a:ext cx="6738375" cy="2655428"/>
            <a:chOff x="591100" y="3043054"/>
            <a:chExt cx="8135236" cy="2762210"/>
          </a:xfrm>
        </p:grpSpPr>
        <p:sp>
          <p:nvSpPr>
            <p:cNvPr id="19" name="Rounded Rectangle 18"/>
            <p:cNvSpPr/>
            <p:nvPr/>
          </p:nvSpPr>
          <p:spPr bwMode="gray">
            <a:xfrm>
              <a:off x="3322026" y="4108781"/>
              <a:ext cx="5404310" cy="630756"/>
            </a:xfrm>
            <a:prstGeom prst="roundRect">
              <a:avLst/>
            </a:prstGeom>
            <a:ln>
              <a:solidFill>
                <a:srgbClr val="FF0000"/>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lang="en-US" altLang="ja-JP" dirty="0">
                  <a:latin typeface="+mj-lt"/>
                  <a:ea typeface="メイリオ" panose="020B0604030504040204" pitchFamily="50" charset="-128"/>
                </a:rPr>
                <a:t>NFIT Health Event Notification</a:t>
              </a:r>
              <a:endParaRPr lang="ja-JP" altLang="en-US" dirty="0">
                <a:latin typeface="+mj-lt"/>
              </a:endParaRPr>
            </a:p>
          </p:txBody>
        </p:sp>
        <p:sp>
          <p:nvSpPr>
            <p:cNvPr id="20" name="Rounded Rectangle 19"/>
            <p:cNvSpPr/>
            <p:nvPr/>
          </p:nvSpPr>
          <p:spPr bwMode="gray">
            <a:xfrm>
              <a:off x="3276131" y="3043054"/>
              <a:ext cx="5450205" cy="576064"/>
            </a:xfrm>
            <a:prstGeom prst="roundRect">
              <a:avLst/>
            </a:prstGeom>
            <a:ln>
              <a:solidFill>
                <a:srgbClr val="FF0000"/>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defTabSz="914400" rtl="0" eaLnBrk="1" fontAlgn="ctr" latinLnBrk="0" hangingPunct="1">
                <a:lnSpc>
                  <a:spcPct val="100000"/>
                </a:lnSpc>
                <a:spcBef>
                  <a:spcPct val="0"/>
                </a:spcBef>
                <a:spcAft>
                  <a:spcPct val="0"/>
                </a:spcAft>
                <a:buClrTx/>
                <a:buSzTx/>
                <a:buFontTx/>
                <a:buNone/>
                <a:tabLst/>
              </a:pPr>
              <a:r>
                <a:rPr lang="en-US" altLang="ja-JP" sz="1600" dirty="0">
                  <a:latin typeface="+mj-lt"/>
                  <a:ea typeface="メイリオ" panose="020B0604030504040204" pitchFamily="50" charset="-128"/>
                </a:rPr>
                <a:t>t</a:t>
              </a:r>
              <a:r>
                <a:rPr kumimoji="1" lang="en-US" altLang="ja-JP" sz="1600" b="0" i="0" u="none" strike="noStrike" cap="none" normalizeH="0" baseline="0" dirty="0">
                  <a:ln>
                    <a:noFill/>
                  </a:ln>
                  <a:effectLst/>
                  <a:latin typeface="+mj-lt"/>
                  <a:ea typeface="メイリオ" panose="020B0604030504040204" pitchFamily="50" charset="-128"/>
                </a:rPr>
                <a:t>riggers a poll(2) event on /</a:t>
              </a:r>
              <a:r>
                <a:rPr kumimoji="1" lang="en-US" altLang="ja-JP" sz="1600" b="0" i="0" u="none" strike="noStrike" cap="none" normalizeH="0" baseline="0" dirty="0" err="1">
                  <a:ln>
                    <a:noFill/>
                  </a:ln>
                  <a:effectLst/>
                  <a:latin typeface="+mj-lt"/>
                  <a:ea typeface="メイリオ" panose="020B0604030504040204" pitchFamily="50" charset="-128"/>
                </a:rPr>
                <a:t>nmemX</a:t>
              </a:r>
              <a:r>
                <a:rPr kumimoji="1" lang="en-US" altLang="ja-JP" sz="1600" b="0" i="0" u="none" strike="noStrike" cap="none" normalizeH="0" baseline="0" dirty="0">
                  <a:ln>
                    <a:noFill/>
                  </a:ln>
                  <a:effectLst/>
                  <a:latin typeface="+mj-lt"/>
                  <a:ea typeface="メイリオ" panose="020B0604030504040204" pitchFamily="50" charset="-128"/>
                </a:rPr>
                <a:t>/</a:t>
              </a:r>
              <a:r>
                <a:rPr kumimoji="1" lang="en-US" altLang="ja-JP" sz="1600" b="0" i="0" u="none" strike="noStrike" cap="none" normalizeH="0" baseline="0" dirty="0" err="1">
                  <a:ln>
                    <a:noFill/>
                  </a:ln>
                  <a:effectLst/>
                  <a:latin typeface="+mj-lt"/>
                  <a:ea typeface="メイリオ" panose="020B0604030504040204" pitchFamily="50" charset="-128"/>
                </a:rPr>
                <a:t>nfit</a:t>
              </a:r>
              <a:r>
                <a:rPr lang="en-US" altLang="ja-JP" sz="1600" dirty="0">
                  <a:latin typeface="+mj-lt"/>
                  <a:ea typeface="メイリオ" panose="020B0604030504040204" pitchFamily="50" charset="-128"/>
                </a:rPr>
                <a:t>/flags</a:t>
              </a:r>
              <a:endParaRPr kumimoji="1" lang="ja-JP" altLang="en-US" sz="1600" b="0" i="0" u="none" strike="noStrike" cap="none" normalizeH="0" baseline="0" dirty="0" err="1">
                <a:ln>
                  <a:noFill/>
                </a:ln>
                <a:effectLst/>
                <a:latin typeface="+mj-lt"/>
                <a:ea typeface="メイリオ" panose="020B0604030504040204" pitchFamily="50" charset="-128"/>
              </a:endParaRPr>
            </a:p>
          </p:txBody>
        </p:sp>
        <p:sp>
          <p:nvSpPr>
            <p:cNvPr id="21" name="Up Arrow 20"/>
            <p:cNvSpPr/>
            <p:nvPr/>
          </p:nvSpPr>
          <p:spPr bwMode="gray">
            <a:xfrm>
              <a:off x="5877403" y="3728623"/>
              <a:ext cx="268288" cy="274772"/>
            </a:xfrm>
            <a:prstGeom prst="upArrow">
              <a:avLst/>
            </a:prstGeom>
            <a:solidFill>
              <a:srgbClr val="FF0000"/>
            </a:solidFill>
            <a:ln w="95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22" name="Rounded Rectangle 21"/>
            <p:cNvSpPr/>
            <p:nvPr/>
          </p:nvSpPr>
          <p:spPr bwMode="gray">
            <a:xfrm>
              <a:off x="3322026" y="5229200"/>
              <a:ext cx="5404310" cy="576064"/>
            </a:xfrm>
            <a:prstGeom prst="roundRect">
              <a:avLst/>
            </a:prstGeom>
            <a:ln>
              <a:solidFill>
                <a:srgbClr val="FF0000"/>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lang="en-US" altLang="ja-JP" dirty="0">
                  <a:latin typeface="+mj-lt"/>
                  <a:ea typeface="メイリオ" panose="020B0604030504040204" pitchFamily="50" charset="-128"/>
                </a:rPr>
                <a:t>     spare block value below threshold</a:t>
              </a:r>
              <a:endParaRPr lang="ja-JP" altLang="en-US" dirty="0">
                <a:latin typeface="+mj-lt"/>
                <a:ea typeface="メイリオ" panose="020B0604030504040204" pitchFamily="50" charset="-128"/>
              </a:endParaRPr>
            </a:p>
          </p:txBody>
        </p:sp>
        <p:sp>
          <p:nvSpPr>
            <p:cNvPr id="23" name="Explosion 2 22"/>
            <p:cNvSpPr/>
            <p:nvPr/>
          </p:nvSpPr>
          <p:spPr bwMode="gray">
            <a:xfrm>
              <a:off x="3459962" y="5386070"/>
              <a:ext cx="585165" cy="291639"/>
            </a:xfrm>
            <a:prstGeom prst="irregularSeal2">
              <a:avLst/>
            </a:prstGeom>
            <a:solidFill>
              <a:srgbClr val="FF0000"/>
            </a:solidFill>
            <a:ln w="95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solidFill>
                    <a:schemeClr val="tx1"/>
                  </a:solidFill>
                </a:ln>
                <a:solidFill>
                  <a:schemeClr val="tx1"/>
                </a:solidFill>
                <a:effectLst/>
                <a:latin typeface="+mj-lt"/>
                <a:ea typeface="+mn-ea"/>
              </a:endParaRPr>
            </a:p>
          </p:txBody>
        </p:sp>
        <p:sp>
          <p:nvSpPr>
            <p:cNvPr id="24" name="Rectangle 23"/>
            <p:cNvSpPr/>
            <p:nvPr/>
          </p:nvSpPr>
          <p:spPr>
            <a:xfrm>
              <a:off x="790436" y="4233958"/>
              <a:ext cx="2136962" cy="352168"/>
            </a:xfrm>
            <a:prstGeom prst="rect">
              <a:avLst/>
            </a:prstGeom>
          </p:spPr>
          <p:txBody>
            <a:bodyPr wrap="none">
              <a:spAutoFit/>
            </a:bodyPr>
            <a:lstStyle/>
            <a:p>
              <a:r>
                <a:rPr lang="en-US" altLang="ja-JP" sz="1600" dirty="0">
                  <a:latin typeface="+mj-lt"/>
                  <a:ea typeface="メイリオ" panose="020B0604030504040204" pitchFamily="50" charset="-128"/>
                </a:rPr>
                <a:t>ACPI (Firmware) </a:t>
              </a:r>
              <a:endParaRPr lang="ja-JP" altLang="en-US" sz="1600" dirty="0">
                <a:latin typeface="+mj-lt"/>
                <a:ea typeface="メイリオ" panose="020B0604030504040204" pitchFamily="50" charset="-128"/>
              </a:endParaRPr>
            </a:p>
          </p:txBody>
        </p:sp>
        <p:sp>
          <p:nvSpPr>
            <p:cNvPr id="25" name="Rectangle 24"/>
            <p:cNvSpPr/>
            <p:nvPr/>
          </p:nvSpPr>
          <p:spPr>
            <a:xfrm>
              <a:off x="591100" y="5325541"/>
              <a:ext cx="2535635" cy="352168"/>
            </a:xfrm>
            <a:prstGeom prst="rect">
              <a:avLst/>
            </a:prstGeom>
          </p:spPr>
          <p:txBody>
            <a:bodyPr wrap="none">
              <a:spAutoFit/>
            </a:bodyPr>
            <a:lstStyle/>
            <a:p>
              <a:r>
                <a:rPr lang="en-US" altLang="ja-JP" sz="1600" dirty="0">
                  <a:latin typeface="+mj-lt"/>
                  <a:ea typeface="メイリオ" panose="020B0604030504040204" pitchFamily="50" charset="-128"/>
                </a:rPr>
                <a:t>NVDIMM (Hardware)</a:t>
              </a:r>
              <a:endParaRPr lang="ja-JP" altLang="en-US" sz="1600" dirty="0">
                <a:latin typeface="+mj-lt"/>
                <a:ea typeface="メイリオ" panose="020B0604030504040204" pitchFamily="50" charset="-128"/>
              </a:endParaRPr>
            </a:p>
          </p:txBody>
        </p:sp>
        <p:sp>
          <p:nvSpPr>
            <p:cNvPr id="26" name="Rectangle 25"/>
            <p:cNvSpPr/>
            <p:nvPr/>
          </p:nvSpPr>
          <p:spPr>
            <a:xfrm>
              <a:off x="1093314" y="3142376"/>
              <a:ext cx="1531213" cy="352168"/>
            </a:xfrm>
            <a:prstGeom prst="rect">
              <a:avLst/>
            </a:prstGeom>
          </p:spPr>
          <p:txBody>
            <a:bodyPr wrap="none">
              <a:spAutoFit/>
            </a:bodyPr>
            <a:lstStyle/>
            <a:p>
              <a:r>
                <a:rPr lang="en-US" altLang="ja-JP" sz="1600" dirty="0">
                  <a:latin typeface="+mj-lt"/>
                  <a:ea typeface="メイリオ" panose="020B0604030504040204" pitchFamily="50" charset="-128"/>
                </a:rPr>
                <a:t>Kernel (OS)</a:t>
              </a:r>
              <a:endParaRPr lang="ja-JP" altLang="en-US" sz="1600" dirty="0" err="1">
                <a:latin typeface="+mj-lt"/>
                <a:ea typeface="メイリオ" panose="020B0604030504040204" pitchFamily="50" charset="-128"/>
              </a:endParaRPr>
            </a:p>
          </p:txBody>
        </p:sp>
        <p:sp>
          <p:nvSpPr>
            <p:cNvPr id="27" name="Up Arrow 26"/>
            <p:cNvSpPr/>
            <p:nvPr/>
          </p:nvSpPr>
          <p:spPr bwMode="gray">
            <a:xfrm>
              <a:off x="5877404" y="4831364"/>
              <a:ext cx="268289" cy="274771"/>
            </a:xfrm>
            <a:prstGeom prst="upArrow">
              <a:avLst/>
            </a:prstGeom>
            <a:solidFill>
              <a:srgbClr val="FF0000"/>
            </a:solidFill>
            <a:ln w="95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grpSp>
    </p:spTree>
    <p:extLst>
      <p:ext uri="{BB962C8B-B14F-4D97-AF65-F5344CB8AC3E}">
        <p14:creationId xmlns:p14="http://schemas.microsoft.com/office/powerpoint/2010/main" val="27966095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latin typeface="メイリオ" panose="020B0604030504040204" pitchFamily="50" charset="-128"/>
                <a:ea typeface="メイリオ" panose="020B0604030504040204" pitchFamily="50" charset="-128"/>
              </a:rPr>
              <a:t>Architecture of </a:t>
            </a:r>
            <a:r>
              <a:rPr lang="en-US" altLang="ja-JP" dirty="0" err="1">
                <a:latin typeface="メイリオ" panose="020B0604030504040204" pitchFamily="50" charset="-128"/>
                <a:ea typeface="メイリオ" panose="020B0604030504040204" pitchFamily="50" charset="-128"/>
              </a:rPr>
              <a:t>ndctl</a:t>
            </a:r>
            <a:r>
              <a:rPr lang="en-US" altLang="ja-JP" dirty="0">
                <a:latin typeface="メイリオ" panose="020B0604030504040204" pitchFamily="50" charset="-128"/>
                <a:ea typeface="メイリオ" panose="020B0604030504040204" pitchFamily="50" charset="-128"/>
              </a:rPr>
              <a:t> monitor</a:t>
            </a:r>
            <a:endParaRPr kumimoji="1" lang="ja-JP" altLang="en-US" dirty="0">
              <a:latin typeface="メイリオ" panose="020B0604030504040204" pitchFamily="50" charset="-128"/>
              <a:ea typeface="メイリオ" panose="020B0604030504040204" pitchFamily="50" charset="-128"/>
            </a:endParaRPr>
          </a:p>
        </p:txBody>
      </p:sp>
      <p:sp>
        <p:nvSpPr>
          <p:cNvPr id="22" name="フッター プレースホルダー 21"/>
          <p:cNvSpPr>
            <a:spLocks noGrp="1"/>
          </p:cNvSpPr>
          <p:nvPr>
            <p:ph type="ftr" sz="quarter" idx="11"/>
          </p:nvPr>
        </p:nvSpPr>
        <p:spPr/>
        <p:txBody>
          <a:bodyPr/>
          <a:lstStyle/>
          <a:p>
            <a:r>
              <a:rPr lang="de-DE" altLang="ja-JP"/>
              <a:t>Copyright 2018 FUJITSU LIMITED</a:t>
            </a:r>
            <a:endParaRPr lang="de-DE" altLang="ja-JP" dirty="0"/>
          </a:p>
        </p:txBody>
      </p:sp>
      <p:sp>
        <p:nvSpPr>
          <p:cNvPr id="16" name="Rounded Rectangle 15"/>
          <p:cNvSpPr/>
          <p:nvPr/>
        </p:nvSpPr>
        <p:spPr bwMode="gray">
          <a:xfrm>
            <a:off x="2051720" y="5517232"/>
            <a:ext cx="6552728" cy="576064"/>
          </a:xfrm>
          <a:prstGeom prst="roundRect">
            <a:avLst/>
          </a:prstGeom>
          <a:ln>
            <a:solidFill>
              <a:srgbClr val="FF0000"/>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メイリオ" panose="020B0604030504040204" pitchFamily="50" charset="-128"/>
              </a:rPr>
              <a:t>t</a:t>
            </a:r>
            <a:r>
              <a:rPr kumimoji="1" lang="en-US" altLang="ja-JP" sz="1800" b="0" i="0" u="none" strike="noStrike" cap="none" normalizeH="0" baseline="0" dirty="0">
                <a:ln>
                  <a:noFill/>
                </a:ln>
                <a:effectLst/>
                <a:latin typeface="+mj-lt"/>
                <a:ea typeface="メイリオ" panose="020B0604030504040204" pitchFamily="50" charset="-128"/>
              </a:rPr>
              <a:t>riggers a poll(2) event</a:t>
            </a:r>
            <a:r>
              <a:rPr kumimoji="1" lang="en-US" altLang="ja-JP" sz="1800" b="0" i="0" u="none" strike="noStrike" cap="none" normalizeH="0" dirty="0">
                <a:ln>
                  <a:noFill/>
                </a:ln>
                <a:effectLst/>
                <a:latin typeface="+mj-lt"/>
                <a:ea typeface="メイリオ" panose="020B0604030504040204" pitchFamily="50" charset="-128"/>
              </a:rPr>
              <a:t> </a:t>
            </a:r>
            <a:r>
              <a:rPr kumimoji="1" lang="en-US" altLang="ja-JP" sz="1800" b="0" i="0" u="none" strike="noStrike" cap="none" normalizeH="0" baseline="0" dirty="0">
                <a:ln>
                  <a:noFill/>
                </a:ln>
                <a:effectLst/>
                <a:latin typeface="+mj-lt"/>
                <a:ea typeface="メイリオ" panose="020B0604030504040204" pitchFamily="50" charset="-128"/>
              </a:rPr>
              <a:t>on /</a:t>
            </a:r>
            <a:r>
              <a:rPr kumimoji="1" lang="en-US" altLang="ja-JP" sz="1800" b="0" i="0" u="none" strike="noStrike" cap="none" normalizeH="0" baseline="0" dirty="0" err="1">
                <a:ln>
                  <a:noFill/>
                </a:ln>
                <a:effectLst/>
                <a:latin typeface="+mj-lt"/>
                <a:ea typeface="メイリオ" panose="020B0604030504040204" pitchFamily="50" charset="-128"/>
              </a:rPr>
              <a:t>nmemX</a:t>
            </a:r>
            <a:r>
              <a:rPr kumimoji="1" lang="en-US" altLang="ja-JP" sz="1800" b="0" i="0" u="none" strike="noStrike" cap="none" normalizeH="0" baseline="0" dirty="0">
                <a:ln>
                  <a:noFill/>
                </a:ln>
                <a:effectLst/>
                <a:latin typeface="+mj-lt"/>
                <a:ea typeface="メイリオ" panose="020B0604030504040204" pitchFamily="50" charset="-128"/>
              </a:rPr>
              <a:t>/</a:t>
            </a:r>
            <a:r>
              <a:rPr kumimoji="1" lang="en-US" altLang="ja-JP" sz="1800" b="0" i="0" u="none" strike="noStrike" cap="none" normalizeH="0" baseline="0" dirty="0" err="1">
                <a:ln>
                  <a:noFill/>
                </a:ln>
                <a:effectLst/>
                <a:latin typeface="+mj-lt"/>
                <a:ea typeface="メイリオ" panose="020B0604030504040204" pitchFamily="50" charset="-128"/>
              </a:rPr>
              <a:t>nfit</a:t>
            </a:r>
            <a:r>
              <a:rPr lang="en-US" altLang="ja-JP" dirty="0">
                <a:latin typeface="+mj-lt"/>
                <a:ea typeface="メイリオ" panose="020B0604030504040204" pitchFamily="50" charset="-128"/>
              </a:rPr>
              <a:t>/flags</a:t>
            </a:r>
            <a:endParaRPr kumimoji="1" lang="ja-JP" altLang="en-US" sz="1800" b="0" i="0" u="none" strike="noStrike" cap="none" normalizeH="0" baseline="0" dirty="0" err="1">
              <a:ln>
                <a:noFill/>
              </a:ln>
              <a:effectLst/>
              <a:latin typeface="+mj-lt"/>
              <a:ea typeface="メイリオ" panose="020B0604030504040204" pitchFamily="50" charset="-128"/>
            </a:endParaRPr>
          </a:p>
        </p:txBody>
      </p:sp>
      <p:sp>
        <p:nvSpPr>
          <p:cNvPr id="17" name="Rounded Rectangle 16"/>
          <p:cNvSpPr/>
          <p:nvPr/>
        </p:nvSpPr>
        <p:spPr bwMode="gray">
          <a:xfrm>
            <a:off x="5253334" y="2189753"/>
            <a:ext cx="3237680" cy="1661312"/>
          </a:xfrm>
          <a:prstGeom prst="roundRect">
            <a:avLst/>
          </a:prstGeom>
          <a:ln>
            <a:solidFill>
              <a:srgbClr val="1BA12B"/>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メイリオ" panose="020B0604030504040204" pitchFamily="50" charset="-128"/>
              </a:rPr>
              <a:t>output notification</a:t>
            </a:r>
          </a:p>
          <a:p>
            <a:pPr marL="0" marR="0" indent="0" algn="ctr" defTabSz="914400" rtl="0" eaLnBrk="1" fontAlgn="ctr" latinLnBrk="0" hangingPunct="1">
              <a:lnSpc>
                <a:spcPct val="100000"/>
              </a:lnSpc>
              <a:spcBef>
                <a:spcPct val="0"/>
              </a:spcBef>
              <a:spcAft>
                <a:spcPct val="0"/>
              </a:spcAft>
              <a:buClrTx/>
              <a:buSzTx/>
              <a:buFontTx/>
              <a:buNone/>
              <a:tabLst/>
            </a:pPr>
            <a:endParaRPr lang="en-US" altLang="ja-JP" dirty="0">
              <a:latin typeface="+mj-lt"/>
              <a:ea typeface="メイリオ" panose="020B0604030504040204" pitchFamily="50" charset="-128"/>
            </a:endParaRPr>
          </a:p>
          <a:p>
            <a:pPr marL="0" marR="0" indent="0" algn="ctr" defTabSz="914400" rtl="0" eaLnBrk="1" fontAlgn="ctr" latinLnBrk="0" hangingPunct="1">
              <a:lnSpc>
                <a:spcPct val="100000"/>
              </a:lnSpc>
              <a:spcBef>
                <a:spcPct val="0"/>
              </a:spcBef>
              <a:spcAft>
                <a:spcPct val="0"/>
              </a:spcAft>
              <a:buClrTx/>
              <a:buSzTx/>
              <a:buFontTx/>
              <a:buNone/>
              <a:tabLst/>
            </a:pPr>
            <a:r>
              <a:rPr lang="en-US" altLang="ja-JP" sz="1600" dirty="0">
                <a:latin typeface="+mj-lt"/>
                <a:ea typeface="メイリオ" panose="020B0604030504040204" pitchFamily="50" charset="-128"/>
              </a:rPr>
              <a:t>f</a:t>
            </a:r>
            <a:r>
              <a:rPr kumimoji="1" lang="en-US" altLang="ja-JP" sz="1600" b="0" i="0" u="none" strike="noStrike" cap="none" normalizeH="0" baseline="0" dirty="0">
                <a:ln>
                  <a:noFill/>
                </a:ln>
                <a:effectLst/>
                <a:latin typeface="+mj-lt"/>
                <a:ea typeface="メイリオ" panose="020B0604030504040204" pitchFamily="50" charset="-128"/>
              </a:rPr>
              <a:t>ilter</a:t>
            </a:r>
            <a:r>
              <a:rPr kumimoji="1" lang="en-US" altLang="ja-JP" sz="1600" b="0" i="0" u="none" strike="noStrike" cap="none" normalizeH="0" dirty="0">
                <a:ln>
                  <a:noFill/>
                </a:ln>
                <a:effectLst/>
                <a:latin typeface="+mj-lt"/>
                <a:ea typeface="メイリオ" panose="020B0604030504040204" pitchFamily="50" charset="-128"/>
              </a:rPr>
              <a:t> health event(s) to monitor</a:t>
            </a:r>
          </a:p>
          <a:p>
            <a:pPr marL="0" marR="0" indent="0" algn="ctr" defTabSz="914400" rtl="0" eaLnBrk="1" fontAlgn="ctr" latinLnBrk="0" hangingPunct="1">
              <a:lnSpc>
                <a:spcPct val="100000"/>
              </a:lnSpc>
              <a:spcBef>
                <a:spcPct val="0"/>
              </a:spcBef>
              <a:spcAft>
                <a:spcPct val="0"/>
              </a:spcAft>
              <a:buClrTx/>
              <a:buSzTx/>
              <a:buFontTx/>
              <a:buNone/>
              <a:tabLst/>
            </a:pPr>
            <a:endParaRPr lang="en-US" altLang="ja-JP" dirty="0">
              <a:latin typeface="+mj-lt"/>
              <a:ea typeface="メイリオ" panose="020B0604030504040204" pitchFamily="50" charset="-128"/>
            </a:endParaRPr>
          </a:p>
          <a:p>
            <a:pPr marL="0" marR="0" indent="0" algn="ctr" defTabSz="914400" rtl="0" eaLnBrk="1" fontAlgn="ctr" latinLnBrk="0" hangingPunct="1">
              <a:lnSpc>
                <a:spcPct val="100000"/>
              </a:lnSpc>
              <a:spcBef>
                <a:spcPct val="0"/>
              </a:spcBef>
              <a:spcAft>
                <a:spcPct val="0"/>
              </a:spcAft>
              <a:buClrTx/>
              <a:buSzTx/>
              <a:buFontTx/>
              <a:buNone/>
              <a:tabLst/>
            </a:pPr>
            <a:r>
              <a:rPr lang="en-US" altLang="ja-JP" sz="1600" dirty="0">
                <a:latin typeface="+mj-lt"/>
                <a:ea typeface="メイリオ" panose="020B0604030504040204" pitchFamily="50" charset="-128"/>
              </a:rPr>
              <a:t>retrieve NVDIMM SMART status</a:t>
            </a:r>
          </a:p>
        </p:txBody>
      </p:sp>
      <p:sp>
        <p:nvSpPr>
          <p:cNvPr id="23" name="Rectangle 22"/>
          <p:cNvSpPr/>
          <p:nvPr/>
        </p:nvSpPr>
        <p:spPr>
          <a:xfrm>
            <a:off x="300531" y="5612114"/>
            <a:ext cx="1537600" cy="400110"/>
          </a:xfrm>
          <a:prstGeom prst="rect">
            <a:avLst/>
          </a:prstGeom>
        </p:spPr>
        <p:txBody>
          <a:bodyPr wrap="none">
            <a:spAutoFit/>
          </a:bodyPr>
          <a:lstStyle/>
          <a:p>
            <a:r>
              <a:rPr lang="en-US" altLang="ja-JP" sz="2000" dirty="0">
                <a:latin typeface="+mj-lt"/>
                <a:ea typeface="メイリオ" panose="020B0604030504040204" pitchFamily="50" charset="-128"/>
              </a:rPr>
              <a:t>Kernel (OS)</a:t>
            </a:r>
            <a:endParaRPr lang="ja-JP" altLang="en-US" sz="2000" dirty="0" err="1">
              <a:latin typeface="+mj-lt"/>
              <a:ea typeface="メイリオ" panose="020B0604030504040204" pitchFamily="50" charset="-128"/>
            </a:endParaRPr>
          </a:p>
        </p:txBody>
      </p:sp>
      <p:sp>
        <p:nvSpPr>
          <p:cNvPr id="25" name="Up Arrow 24"/>
          <p:cNvSpPr/>
          <p:nvPr/>
        </p:nvSpPr>
        <p:spPr bwMode="gray">
          <a:xfrm>
            <a:off x="5193940" y="5134668"/>
            <a:ext cx="268288" cy="274772"/>
          </a:xfrm>
          <a:prstGeom prst="upArrow">
            <a:avLst/>
          </a:prstGeom>
          <a:solidFill>
            <a:srgbClr val="FF0000"/>
          </a:solidFill>
          <a:ln w="95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26" name="Rectangle 25"/>
          <p:cNvSpPr/>
          <p:nvPr/>
        </p:nvSpPr>
        <p:spPr>
          <a:xfrm>
            <a:off x="183525" y="3224140"/>
            <a:ext cx="1651414" cy="400110"/>
          </a:xfrm>
          <a:prstGeom prst="rect">
            <a:avLst/>
          </a:prstGeom>
        </p:spPr>
        <p:txBody>
          <a:bodyPr wrap="none">
            <a:spAutoFit/>
          </a:bodyPr>
          <a:lstStyle/>
          <a:p>
            <a:r>
              <a:rPr lang="en-US" altLang="ja-JP" sz="2000" dirty="0" err="1">
                <a:latin typeface="+mj-lt"/>
                <a:ea typeface="メイリオ" panose="020B0604030504040204" pitchFamily="50" charset="-128"/>
              </a:rPr>
              <a:t>ndctl</a:t>
            </a:r>
            <a:r>
              <a:rPr lang="en-US" altLang="ja-JP" sz="2000" dirty="0">
                <a:latin typeface="+mj-lt"/>
                <a:ea typeface="メイリオ" panose="020B0604030504040204" pitchFamily="50" charset="-128"/>
              </a:rPr>
              <a:t> monitor</a:t>
            </a:r>
            <a:endParaRPr lang="ja-JP" altLang="en-US" sz="2000" dirty="0" err="1">
              <a:latin typeface="+mj-lt"/>
              <a:ea typeface="メイリオ" panose="020B0604030504040204" pitchFamily="50" charset="-128"/>
            </a:endParaRPr>
          </a:p>
        </p:txBody>
      </p:sp>
      <p:sp>
        <p:nvSpPr>
          <p:cNvPr id="27" name="Rounded Rectangle 26"/>
          <p:cNvSpPr/>
          <p:nvPr/>
        </p:nvSpPr>
        <p:spPr bwMode="gray">
          <a:xfrm>
            <a:off x="1009233" y="1082287"/>
            <a:ext cx="7523206" cy="549659"/>
          </a:xfrm>
          <a:prstGeom prst="roundRect">
            <a:avLst/>
          </a:prstGeom>
          <a:ln>
            <a:solidFill>
              <a:srgbClr val="FF0000"/>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メイリオ" panose="020B0604030504040204" pitchFamily="50" charset="-128"/>
              </a:rPr>
              <a:t>s</a:t>
            </a:r>
            <a:r>
              <a:rPr kumimoji="1" lang="en-US" altLang="ja-JP" sz="1800" b="0" i="0" u="none" strike="noStrike" cap="none" normalizeH="0" baseline="0" dirty="0">
                <a:ln>
                  <a:noFill/>
                </a:ln>
                <a:effectLst/>
                <a:latin typeface="+mj-lt"/>
                <a:ea typeface="メイリオ" panose="020B0604030504040204" pitchFamily="50" charset="-128"/>
              </a:rPr>
              <a:t>tandard output,</a:t>
            </a:r>
            <a:r>
              <a:rPr kumimoji="1" lang="en-US" altLang="ja-JP" sz="1800" b="0" i="0" u="none" strike="noStrike" cap="none" normalizeH="0" dirty="0">
                <a:ln>
                  <a:noFill/>
                </a:ln>
                <a:effectLst/>
                <a:latin typeface="+mj-lt"/>
                <a:ea typeface="メイリオ" panose="020B0604030504040204" pitchFamily="50" charset="-128"/>
              </a:rPr>
              <a:t>  syslog,  /</a:t>
            </a:r>
            <a:r>
              <a:rPr kumimoji="1" lang="en-US" altLang="ja-JP" sz="1800" b="0" i="0" u="none" strike="noStrike" cap="none" normalizeH="0" dirty="0" err="1">
                <a:ln>
                  <a:noFill/>
                </a:ln>
                <a:effectLst/>
                <a:latin typeface="+mj-lt"/>
                <a:ea typeface="メイリオ" panose="020B0604030504040204" pitchFamily="50" charset="-128"/>
              </a:rPr>
              <a:t>var</a:t>
            </a:r>
            <a:r>
              <a:rPr kumimoji="1" lang="en-US" altLang="ja-JP" sz="1800" b="0" i="0" u="none" strike="noStrike" cap="none" normalizeH="0" dirty="0">
                <a:ln>
                  <a:noFill/>
                </a:ln>
                <a:effectLst/>
                <a:latin typeface="+mj-lt"/>
                <a:ea typeface="メイリオ" panose="020B0604030504040204" pitchFamily="50" charset="-128"/>
              </a:rPr>
              <a:t>/log/</a:t>
            </a:r>
            <a:r>
              <a:rPr kumimoji="1" lang="en-US" altLang="ja-JP" sz="1800" b="0" i="0" u="none" strike="noStrike" cap="none" normalizeH="0" dirty="0" err="1">
                <a:ln>
                  <a:noFill/>
                </a:ln>
                <a:effectLst/>
                <a:latin typeface="+mj-lt"/>
                <a:ea typeface="メイリオ" panose="020B0604030504040204" pitchFamily="50" charset="-128"/>
              </a:rPr>
              <a:t>ndctl</a:t>
            </a:r>
            <a:r>
              <a:rPr kumimoji="1" lang="en-US" altLang="ja-JP" sz="1800" b="0" i="0" u="none" strike="noStrike" cap="none" normalizeH="0" dirty="0">
                <a:ln>
                  <a:noFill/>
                </a:ln>
                <a:effectLst/>
                <a:latin typeface="+mj-lt"/>
                <a:ea typeface="メイリオ" panose="020B0604030504040204" pitchFamily="50" charset="-128"/>
              </a:rPr>
              <a:t>/monitor.log etc.</a:t>
            </a:r>
            <a:endParaRPr kumimoji="1" lang="ja-JP" altLang="en-US" sz="1800" b="0" i="0" u="none" strike="noStrike" cap="none" normalizeH="0" baseline="0" dirty="0" err="1">
              <a:ln>
                <a:noFill/>
              </a:ln>
              <a:effectLst/>
              <a:latin typeface="+mj-lt"/>
              <a:ea typeface="メイリオ" panose="020B0604030504040204" pitchFamily="50" charset="-128"/>
            </a:endParaRPr>
          </a:p>
        </p:txBody>
      </p:sp>
      <p:sp>
        <p:nvSpPr>
          <p:cNvPr id="28" name="Up Arrow 27"/>
          <p:cNvSpPr/>
          <p:nvPr/>
        </p:nvSpPr>
        <p:spPr bwMode="gray">
          <a:xfrm>
            <a:off x="5037115" y="1673887"/>
            <a:ext cx="268288" cy="274772"/>
          </a:xfrm>
          <a:prstGeom prst="upArrow">
            <a:avLst/>
          </a:prstGeom>
          <a:solidFill>
            <a:srgbClr val="FF0000"/>
          </a:solidFill>
          <a:ln w="9525" cap="flat" cmpd="sng" algn="ctr">
            <a:solidFill>
              <a:srgbClr val="FF0000"/>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29" name="Up Arrow 28"/>
          <p:cNvSpPr/>
          <p:nvPr/>
        </p:nvSpPr>
        <p:spPr bwMode="gray">
          <a:xfrm>
            <a:off x="6808250" y="2582193"/>
            <a:ext cx="268288" cy="274772"/>
          </a:xfrm>
          <a:prstGeom prst="upArrow">
            <a:avLst/>
          </a:prstGeom>
          <a:solidFill>
            <a:srgbClr val="1BA12B"/>
          </a:solidFill>
          <a:ln w="9525" cap="flat" cmpd="sng" algn="ctr">
            <a:solidFill>
              <a:srgbClr val="1BA12B"/>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30" name="Up Arrow 29"/>
          <p:cNvSpPr/>
          <p:nvPr/>
        </p:nvSpPr>
        <p:spPr bwMode="gray">
          <a:xfrm>
            <a:off x="6809070" y="3928259"/>
            <a:ext cx="268288" cy="274772"/>
          </a:xfrm>
          <a:prstGeom prst="upArrow">
            <a:avLst/>
          </a:prstGeom>
          <a:solidFill>
            <a:srgbClr val="1BA12B"/>
          </a:solidFill>
          <a:ln w="9525" cap="flat" cmpd="sng" algn="ctr">
            <a:solidFill>
              <a:srgbClr val="1BA12B"/>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31" name="Rounded Rectangle 30"/>
          <p:cNvSpPr/>
          <p:nvPr/>
        </p:nvSpPr>
        <p:spPr bwMode="gray">
          <a:xfrm>
            <a:off x="2123728" y="4278253"/>
            <a:ext cx="6264696" cy="576064"/>
          </a:xfrm>
          <a:prstGeom prst="roundRect">
            <a:avLst/>
          </a:prstGeom>
          <a:ln>
            <a:solidFill>
              <a:srgbClr val="1BA12B"/>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lang="en-US" altLang="ja-JP" dirty="0">
                <a:latin typeface="+mj-lt"/>
                <a:ea typeface="メイリオ" panose="020B0604030504040204" pitchFamily="50" charset="-128"/>
              </a:rPr>
              <a:t>monitor poll(2) event(s) on /</a:t>
            </a:r>
            <a:r>
              <a:rPr lang="en-US" altLang="ja-JP" dirty="0" err="1">
                <a:latin typeface="+mj-lt"/>
                <a:ea typeface="メイリオ" panose="020B0604030504040204" pitchFamily="50" charset="-128"/>
              </a:rPr>
              <a:t>nmemX</a:t>
            </a:r>
            <a:r>
              <a:rPr lang="en-US" altLang="ja-JP" dirty="0">
                <a:latin typeface="+mj-lt"/>
                <a:ea typeface="メイリオ" panose="020B0604030504040204" pitchFamily="50" charset="-128"/>
              </a:rPr>
              <a:t>/</a:t>
            </a:r>
            <a:r>
              <a:rPr lang="en-US" altLang="ja-JP" dirty="0" err="1">
                <a:latin typeface="+mj-lt"/>
                <a:ea typeface="メイリオ" panose="020B0604030504040204" pitchFamily="50" charset="-128"/>
              </a:rPr>
              <a:t>nfit</a:t>
            </a:r>
            <a:r>
              <a:rPr lang="en-US" altLang="ja-JP" dirty="0">
                <a:latin typeface="+mj-lt"/>
                <a:ea typeface="メイリオ" panose="020B0604030504040204" pitchFamily="50" charset="-128"/>
              </a:rPr>
              <a:t>/flags</a:t>
            </a:r>
            <a:endParaRPr lang="ja-JP" altLang="en-US" dirty="0" err="1">
              <a:latin typeface="+mj-lt"/>
              <a:ea typeface="メイリオ" panose="020B0604030504040204" pitchFamily="50" charset="-128"/>
            </a:endParaRPr>
          </a:p>
        </p:txBody>
      </p:sp>
      <p:sp>
        <p:nvSpPr>
          <p:cNvPr id="5" name="Rounded Rectangle 4"/>
          <p:cNvSpPr/>
          <p:nvPr/>
        </p:nvSpPr>
        <p:spPr bwMode="gray">
          <a:xfrm>
            <a:off x="1938333" y="2059134"/>
            <a:ext cx="6666115" cy="2954042"/>
          </a:xfrm>
          <a:prstGeom prst="roundRect">
            <a:avLst/>
          </a:prstGeom>
          <a:noFill/>
          <a:ln w="28575" cap="flat" cmpd="sng" algn="ctr">
            <a:solidFill>
              <a:srgbClr val="1BA12B"/>
            </a:solidFill>
            <a:prstDash val="lgDash"/>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33" name="Rounded Rectangle 32"/>
          <p:cNvSpPr/>
          <p:nvPr/>
        </p:nvSpPr>
        <p:spPr bwMode="gray">
          <a:xfrm>
            <a:off x="2051720" y="2299639"/>
            <a:ext cx="3088227" cy="1474804"/>
          </a:xfrm>
          <a:prstGeom prst="roundRect">
            <a:avLst/>
          </a:prstGeom>
          <a:ln>
            <a:solidFill>
              <a:srgbClr val="1BA12B"/>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メイリオ" panose="020B0604030504040204" pitchFamily="50" charset="-128"/>
              </a:rPr>
              <a:t>filter object(s) to monitor</a:t>
            </a:r>
          </a:p>
          <a:p>
            <a:pPr marL="0" marR="0" indent="0" algn="ctr" defTabSz="914400" rtl="0" eaLnBrk="1" fontAlgn="ctr" latinLnBrk="0" hangingPunct="1">
              <a:lnSpc>
                <a:spcPct val="100000"/>
              </a:lnSpc>
              <a:spcBef>
                <a:spcPct val="0"/>
              </a:spcBef>
              <a:spcAft>
                <a:spcPct val="0"/>
              </a:spcAft>
              <a:buClrTx/>
              <a:buSzTx/>
              <a:buFontTx/>
              <a:buNone/>
              <a:tabLst/>
            </a:pPr>
            <a:endParaRPr lang="en-US" altLang="ja-JP" dirty="0">
              <a:latin typeface="+mj-lt"/>
              <a:ea typeface="メイリオ" panose="020B0604030504040204" pitchFamily="50" charset="-128"/>
            </a:endParaRPr>
          </a:p>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600" b="0" i="0" u="none" strike="noStrike" cap="none" normalizeH="0" dirty="0">
                <a:ln>
                  <a:noFill/>
                </a:ln>
                <a:effectLst/>
                <a:latin typeface="+mj-lt"/>
                <a:ea typeface="メイリオ" panose="020B0604030504040204" pitchFamily="50" charset="-128"/>
              </a:rPr>
              <a:t>retrieve NVDIMM SMART status</a:t>
            </a:r>
          </a:p>
        </p:txBody>
      </p:sp>
      <p:sp>
        <p:nvSpPr>
          <p:cNvPr id="34" name="Up Arrow 33"/>
          <p:cNvSpPr/>
          <p:nvPr/>
        </p:nvSpPr>
        <p:spPr bwMode="gray">
          <a:xfrm flipH="1" flipV="1">
            <a:off x="3474291" y="2955444"/>
            <a:ext cx="243084" cy="247145"/>
          </a:xfrm>
          <a:prstGeom prst="upArrow">
            <a:avLst/>
          </a:prstGeom>
          <a:solidFill>
            <a:srgbClr val="1BA12B"/>
          </a:solidFill>
          <a:ln w="9525" cap="flat" cmpd="sng" algn="ctr">
            <a:solidFill>
              <a:srgbClr val="1BA12B"/>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35" name="Up Arrow 34"/>
          <p:cNvSpPr/>
          <p:nvPr/>
        </p:nvSpPr>
        <p:spPr bwMode="gray">
          <a:xfrm flipH="1" flipV="1">
            <a:off x="3474291" y="3909616"/>
            <a:ext cx="243084" cy="247145"/>
          </a:xfrm>
          <a:prstGeom prst="upArrow">
            <a:avLst/>
          </a:prstGeom>
          <a:solidFill>
            <a:srgbClr val="1BA12B"/>
          </a:solidFill>
          <a:ln w="9525" cap="flat" cmpd="sng" algn="ctr">
            <a:solidFill>
              <a:srgbClr val="1BA12B"/>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36" name="Up Arrow 35"/>
          <p:cNvSpPr/>
          <p:nvPr/>
        </p:nvSpPr>
        <p:spPr bwMode="gray">
          <a:xfrm>
            <a:off x="6808250" y="3130688"/>
            <a:ext cx="268288" cy="274772"/>
          </a:xfrm>
          <a:prstGeom prst="upArrow">
            <a:avLst/>
          </a:prstGeom>
          <a:solidFill>
            <a:srgbClr val="1BA12B"/>
          </a:solidFill>
          <a:ln w="9525" cap="flat" cmpd="sng" algn="ctr">
            <a:solidFill>
              <a:srgbClr val="1BA12B"/>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Tree>
    <p:extLst>
      <p:ext uri="{BB962C8B-B14F-4D97-AF65-F5344CB8AC3E}">
        <p14:creationId xmlns:p14="http://schemas.microsoft.com/office/powerpoint/2010/main" val="12428761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latin typeface="メイリオ" panose="020B0604030504040204" pitchFamily="50" charset="-128"/>
                <a:ea typeface="メイリオ" panose="020B0604030504040204" pitchFamily="50" charset="-128"/>
              </a:rPr>
              <a:t>Sample of output notification</a:t>
            </a:r>
            <a:endParaRPr kumimoji="1" lang="ja-JP" altLang="en-US"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68275" y="869950"/>
            <a:ext cx="8940229" cy="5783263"/>
          </a:xfrm>
        </p:spPr>
        <p:txBody>
          <a:bodyPr>
            <a:noAutofit/>
          </a:bodyPr>
          <a:lstStyle/>
          <a:p>
            <a:pPr marL="0" indent="0">
              <a:lnSpc>
                <a:spcPct val="100000"/>
              </a:lnSpc>
              <a:buNone/>
            </a:pPr>
            <a:r>
              <a:rPr lang="en-US" altLang="ja-JP" sz="1800" dirty="0">
                <a:latin typeface="+mj-lt"/>
                <a:ea typeface="メイリオ" panose="020B0604030504040204" pitchFamily="50" charset="-128"/>
              </a:rPr>
              <a:t>"timestamp":"1537323709.432459532",</a:t>
            </a:r>
          </a:p>
          <a:p>
            <a:pPr marL="0" indent="0">
              <a:lnSpc>
                <a:spcPct val="100000"/>
              </a:lnSpc>
              <a:buNone/>
            </a:pPr>
            <a:r>
              <a:rPr lang="en-US" altLang="ja-JP" sz="1800" dirty="0">
                <a:latin typeface="+mj-lt"/>
                <a:ea typeface="メイリオ" panose="020B0604030504040204" pitchFamily="50" charset="-128"/>
              </a:rPr>
              <a:t>  "pid":28189,</a:t>
            </a:r>
          </a:p>
          <a:p>
            <a:pPr marL="0" indent="0">
              <a:lnSpc>
                <a:spcPct val="100000"/>
              </a:lnSpc>
              <a:buNone/>
            </a:pPr>
            <a:r>
              <a:rPr lang="en-US" altLang="ja-JP" sz="1800" dirty="0">
                <a:latin typeface="+mj-lt"/>
                <a:ea typeface="メイリオ" panose="020B0604030504040204" pitchFamily="50" charset="-128"/>
              </a:rPr>
              <a:t>  "event":{ </a:t>
            </a:r>
            <a:r>
              <a:rPr lang="en-US" altLang="ja-JP" sz="1800" b="1" dirty="0">
                <a:solidFill>
                  <a:srgbClr val="FF0000"/>
                </a:solidFill>
                <a:latin typeface="+mj-lt"/>
                <a:ea typeface="メイリオ" panose="020B0604030504040204" pitchFamily="50" charset="-128"/>
              </a:rPr>
              <a:t>"</a:t>
            </a:r>
            <a:r>
              <a:rPr lang="en-US" altLang="ja-JP" sz="1800" b="1" dirty="0" err="1">
                <a:solidFill>
                  <a:srgbClr val="FF0000"/>
                </a:solidFill>
                <a:latin typeface="+mj-lt"/>
                <a:ea typeface="メイリオ" panose="020B0604030504040204" pitchFamily="50" charset="-128"/>
              </a:rPr>
              <a:t>dimm</a:t>
            </a:r>
            <a:r>
              <a:rPr lang="en-US" altLang="ja-JP" sz="1800" b="1" dirty="0">
                <a:solidFill>
                  <a:srgbClr val="FF0000"/>
                </a:solidFill>
                <a:latin typeface="+mj-lt"/>
                <a:ea typeface="メイリオ" panose="020B0604030504040204" pitchFamily="50" charset="-128"/>
              </a:rPr>
              <a:t>-</a:t>
            </a:r>
            <a:r>
              <a:rPr lang="en-US" altLang="ja-JP" sz="1800" b="1" dirty="0" err="1">
                <a:solidFill>
                  <a:srgbClr val="FF0000"/>
                </a:solidFill>
                <a:latin typeface="+mj-lt"/>
                <a:ea typeface="メイリオ" panose="020B0604030504040204" pitchFamily="50" charset="-128"/>
              </a:rPr>
              <a:t>spares-remaining":true</a:t>
            </a:r>
            <a:r>
              <a:rPr lang="en-US" altLang="ja-JP" sz="1800" b="1" dirty="0">
                <a:solidFill>
                  <a:srgbClr val="FF0000"/>
                </a:solidFill>
                <a:latin typeface="+mj-lt"/>
                <a:ea typeface="メイリオ" panose="020B0604030504040204" pitchFamily="50" charset="-128"/>
              </a:rPr>
              <a:t> </a:t>
            </a:r>
            <a:r>
              <a:rPr lang="en-US" altLang="ja-JP" sz="1800" dirty="0">
                <a:latin typeface="+mj-lt"/>
                <a:ea typeface="メイリオ" panose="020B0604030504040204" pitchFamily="50" charset="-128"/>
              </a:rPr>
              <a:t>},</a:t>
            </a:r>
          </a:p>
          <a:p>
            <a:pPr marL="0" indent="0">
              <a:lnSpc>
                <a:spcPct val="100000"/>
              </a:lnSpc>
              <a:buNone/>
            </a:pPr>
            <a:r>
              <a:rPr lang="en-US" altLang="ja-JP" sz="1800" dirty="0">
                <a:latin typeface="+mj-lt"/>
                <a:ea typeface="メイリオ" panose="020B0604030504040204" pitchFamily="50" charset="-128"/>
              </a:rPr>
              <a:t>  "</a:t>
            </a:r>
            <a:r>
              <a:rPr lang="en-US" altLang="ja-JP" sz="1800" dirty="0" err="1">
                <a:latin typeface="+mj-lt"/>
                <a:ea typeface="メイリオ" panose="020B0604030504040204" pitchFamily="50" charset="-128"/>
              </a:rPr>
              <a:t>dimm</a:t>
            </a:r>
            <a:r>
              <a:rPr lang="en-US" altLang="ja-JP" sz="1800" dirty="0">
                <a:latin typeface="+mj-lt"/>
                <a:ea typeface="メイリオ" panose="020B0604030504040204" pitchFamily="50" charset="-128"/>
              </a:rPr>
              <a:t>":{</a:t>
            </a:r>
          </a:p>
          <a:p>
            <a:pPr marL="0" indent="0">
              <a:lnSpc>
                <a:spcPct val="100000"/>
              </a:lnSpc>
              <a:buNone/>
            </a:pPr>
            <a:r>
              <a:rPr lang="en-US" altLang="ja-JP" sz="1800" dirty="0">
                <a:latin typeface="+mj-lt"/>
                <a:ea typeface="メイリオ" panose="020B0604030504040204" pitchFamily="50" charset="-128"/>
              </a:rPr>
              <a:t>    "dev":"nmem1", "health":{</a:t>
            </a:r>
          </a:p>
          <a:p>
            <a:pPr marL="0" indent="0">
              <a:lnSpc>
                <a:spcPct val="100000"/>
              </a:lnSpc>
              <a:buNone/>
            </a:pPr>
            <a:r>
              <a:rPr lang="en-US" altLang="ja-JP" sz="1800" dirty="0">
                <a:latin typeface="+mj-lt"/>
                <a:ea typeface="メイリオ" panose="020B0604030504040204" pitchFamily="50" charset="-128"/>
              </a:rPr>
              <a:t>      "</a:t>
            </a:r>
            <a:r>
              <a:rPr lang="en-US" altLang="ja-JP" sz="1800" dirty="0" err="1">
                <a:latin typeface="+mj-lt"/>
                <a:ea typeface="メイリオ" panose="020B0604030504040204" pitchFamily="50" charset="-128"/>
              </a:rPr>
              <a:t>health_state":"non-critical</a:t>
            </a:r>
            <a:r>
              <a:rPr lang="en-US" altLang="ja-JP" sz="1800" dirty="0">
                <a:latin typeface="+mj-lt"/>
                <a:ea typeface="メイリオ" panose="020B0604030504040204" pitchFamily="50" charset="-128"/>
              </a:rPr>
              <a:t>",</a:t>
            </a:r>
          </a:p>
          <a:p>
            <a:pPr marL="0" indent="0">
              <a:lnSpc>
                <a:spcPct val="100000"/>
              </a:lnSpc>
              <a:buNone/>
            </a:pPr>
            <a:r>
              <a:rPr lang="en-US" altLang="ja-JP" sz="1800" dirty="0">
                <a:latin typeface="+mj-lt"/>
                <a:ea typeface="メイリオ" panose="020B0604030504040204" pitchFamily="50" charset="-128"/>
              </a:rPr>
              <a:t>      "temperature_celsius":23,</a:t>
            </a:r>
          </a:p>
          <a:p>
            <a:pPr marL="0" indent="0">
              <a:lnSpc>
                <a:spcPct val="100000"/>
              </a:lnSpc>
              <a:buNone/>
            </a:pPr>
            <a:r>
              <a:rPr lang="en-US" altLang="ja-JP" sz="1800" dirty="0">
                <a:latin typeface="+mj-lt"/>
                <a:ea typeface="メイリオ" panose="020B0604030504040204" pitchFamily="50" charset="-128"/>
              </a:rPr>
              <a:t>      "controller_temperature_celsius":25,</a:t>
            </a:r>
          </a:p>
          <a:p>
            <a:pPr marL="0" indent="0">
              <a:lnSpc>
                <a:spcPct val="100000"/>
              </a:lnSpc>
              <a:buNone/>
            </a:pPr>
            <a:r>
              <a:rPr lang="en-US" altLang="ja-JP" sz="1800" b="1" dirty="0">
                <a:latin typeface="+mj-lt"/>
                <a:ea typeface="メイリオ" panose="020B0604030504040204" pitchFamily="50" charset="-128"/>
              </a:rPr>
              <a:t>      </a:t>
            </a:r>
            <a:r>
              <a:rPr lang="en-US" altLang="ja-JP" sz="1800" b="1" dirty="0">
                <a:solidFill>
                  <a:srgbClr val="FF0000"/>
                </a:solidFill>
                <a:latin typeface="+mj-lt"/>
                <a:ea typeface="メイリオ" panose="020B0604030504040204" pitchFamily="50" charset="-128"/>
              </a:rPr>
              <a:t>"spares_percentage":4, </a:t>
            </a:r>
          </a:p>
          <a:p>
            <a:pPr marL="0" indent="0">
              <a:lnSpc>
                <a:spcPct val="100000"/>
              </a:lnSpc>
              <a:buNone/>
            </a:pPr>
            <a:r>
              <a:rPr lang="en-US" altLang="ja-JP" sz="1800" dirty="0">
                <a:latin typeface="+mj-lt"/>
                <a:ea typeface="メイリオ" panose="020B0604030504040204" pitchFamily="50" charset="-128"/>
              </a:rPr>
              <a:t>      "temperature_threshold":40,</a:t>
            </a:r>
          </a:p>
          <a:p>
            <a:pPr marL="0" indent="0">
              <a:lnSpc>
                <a:spcPct val="100000"/>
              </a:lnSpc>
              <a:buNone/>
            </a:pPr>
            <a:r>
              <a:rPr lang="en-US" altLang="ja-JP" sz="1800" dirty="0">
                <a:latin typeface="+mj-lt"/>
                <a:ea typeface="メイリオ" panose="020B0604030504040204" pitchFamily="50" charset="-128"/>
              </a:rPr>
              <a:t>      "controller_temperature_threshold":30,</a:t>
            </a:r>
          </a:p>
          <a:p>
            <a:pPr marL="0" indent="0">
              <a:lnSpc>
                <a:spcPct val="100000"/>
              </a:lnSpc>
              <a:buNone/>
            </a:pPr>
            <a:r>
              <a:rPr lang="en-US" altLang="ja-JP" sz="1800" dirty="0">
                <a:latin typeface="+mj-lt"/>
                <a:ea typeface="メイリオ" panose="020B0604030504040204" pitchFamily="50" charset="-128"/>
              </a:rPr>
              <a:t>                       …</a:t>
            </a:r>
          </a:p>
          <a:p>
            <a:pPr marL="0" indent="0">
              <a:lnSpc>
                <a:spcPct val="100000"/>
              </a:lnSpc>
              <a:buNone/>
            </a:pPr>
            <a:r>
              <a:rPr lang="en-US" altLang="ja-JP" sz="1800" b="1" dirty="0">
                <a:solidFill>
                  <a:srgbClr val="FF0000"/>
                </a:solidFill>
                <a:latin typeface="+mj-lt"/>
                <a:ea typeface="メイリオ" panose="020B0604030504040204" pitchFamily="50" charset="-128"/>
              </a:rPr>
              <a:t>      "spares_threshold":5,</a:t>
            </a:r>
          </a:p>
          <a:p>
            <a:pPr marL="0" indent="0">
              <a:lnSpc>
                <a:spcPct val="100000"/>
              </a:lnSpc>
              <a:buNone/>
            </a:pPr>
            <a:r>
              <a:rPr lang="en-US" altLang="ja-JP" sz="1800" dirty="0">
                <a:latin typeface="+mj-lt"/>
                <a:ea typeface="メイリオ" panose="020B0604030504040204" pitchFamily="50" charset="-128"/>
              </a:rPr>
              <a:t>      "</a:t>
            </a:r>
            <a:r>
              <a:rPr lang="en-US" altLang="ja-JP" sz="1800" dirty="0" err="1">
                <a:latin typeface="+mj-lt"/>
                <a:ea typeface="メイリオ" panose="020B0604030504040204" pitchFamily="50" charset="-128"/>
              </a:rPr>
              <a:t>shutdown_state":"clean</a:t>
            </a:r>
            <a:r>
              <a:rPr lang="en-US" altLang="ja-JP" sz="1800" dirty="0">
                <a:latin typeface="+mj-lt"/>
                <a:ea typeface="メイリオ" panose="020B0604030504040204" pitchFamily="50" charset="-128"/>
              </a:rPr>
              <a:t>“</a:t>
            </a:r>
          </a:p>
          <a:p>
            <a:pPr marL="0" indent="0">
              <a:lnSpc>
                <a:spcPct val="100000"/>
              </a:lnSpc>
              <a:buNone/>
            </a:pPr>
            <a:r>
              <a:rPr lang="en-US" altLang="ja-JP" sz="1800" dirty="0">
                <a:latin typeface="+mj-lt"/>
                <a:ea typeface="メイリオ" panose="020B0604030504040204" pitchFamily="50" charset="-128"/>
              </a:rPr>
              <a:t>   }</a:t>
            </a:r>
          </a:p>
          <a:p>
            <a:pPr marL="0" indent="0">
              <a:lnSpc>
                <a:spcPct val="100000"/>
              </a:lnSpc>
              <a:buNone/>
            </a:pPr>
            <a:r>
              <a:rPr lang="en-US" altLang="ja-JP" sz="1800" dirty="0">
                <a:latin typeface="+mj-lt"/>
                <a:ea typeface="メイリオ" panose="020B0604030504040204" pitchFamily="50" charset="-128"/>
              </a:rPr>
              <a:t>  }</a:t>
            </a:r>
          </a:p>
        </p:txBody>
      </p:sp>
      <p:sp>
        <p:nvSpPr>
          <p:cNvPr id="22" name="フッター プレースホルダー 21"/>
          <p:cNvSpPr>
            <a:spLocks noGrp="1"/>
          </p:cNvSpPr>
          <p:nvPr>
            <p:ph type="ftr" sz="quarter" idx="11"/>
          </p:nvPr>
        </p:nvSpPr>
        <p:spPr/>
        <p:txBody>
          <a:bodyPr/>
          <a:lstStyle/>
          <a:p>
            <a:r>
              <a:rPr lang="de-DE" altLang="ja-JP"/>
              <a:t>Copyright 2018 FUJITSU LIMITED</a:t>
            </a:r>
            <a:endParaRPr lang="de-DE" altLang="ja-JP" dirty="0"/>
          </a:p>
        </p:txBody>
      </p:sp>
      <p:sp>
        <p:nvSpPr>
          <p:cNvPr id="5" name="Rounded Rectangular Callout 4"/>
          <p:cNvSpPr/>
          <p:nvPr/>
        </p:nvSpPr>
        <p:spPr bwMode="gray">
          <a:xfrm>
            <a:off x="5029818" y="3284984"/>
            <a:ext cx="3792560" cy="648072"/>
          </a:xfrm>
          <a:prstGeom prst="wedgeRoundRectCallout">
            <a:avLst>
              <a:gd name="adj1" fmla="val -93231"/>
              <a:gd name="adj2" fmla="val 38219"/>
              <a:gd name="adj3" fmla="val 16667"/>
            </a:avLst>
          </a:prstGeom>
          <a:solidFill>
            <a:srgbClr val="FF0000"/>
          </a:solidFill>
          <a:ln>
            <a:solidFill>
              <a:srgbClr val="FF0000"/>
            </a:solidFill>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latin typeface="+mj-lt"/>
              </a:rPr>
              <a:t>c</a:t>
            </a:r>
            <a:r>
              <a:rPr kumimoji="1" lang="en-US" altLang="ja-JP" sz="2000" b="0" i="0" u="none" strike="noStrike" cap="none" normalizeH="0" baseline="0" dirty="0">
                <a:ln>
                  <a:noFill/>
                </a:ln>
                <a:effectLst/>
                <a:latin typeface="+mj-lt"/>
              </a:rPr>
              <a:t>urrent spare block value</a:t>
            </a:r>
            <a:endParaRPr kumimoji="1" lang="ja-JP" altLang="en-US" sz="2000" b="0" i="0" u="none" strike="noStrike" cap="none" normalizeH="0" baseline="0" dirty="0" err="1">
              <a:ln>
                <a:noFill/>
              </a:ln>
              <a:effectLst/>
              <a:latin typeface="+mj-lt"/>
            </a:endParaRPr>
          </a:p>
        </p:txBody>
      </p:sp>
      <p:sp>
        <p:nvSpPr>
          <p:cNvPr id="9" name="Rounded Rectangular Callout 8"/>
          <p:cNvSpPr/>
          <p:nvPr/>
        </p:nvSpPr>
        <p:spPr bwMode="gray">
          <a:xfrm>
            <a:off x="4994829" y="4969098"/>
            <a:ext cx="3954215" cy="648072"/>
          </a:xfrm>
          <a:prstGeom prst="wedgeRoundRectCallout">
            <a:avLst>
              <a:gd name="adj1" fmla="val -99636"/>
              <a:gd name="adj2" fmla="val -1896"/>
              <a:gd name="adj3" fmla="val 16667"/>
            </a:avLst>
          </a:prstGeom>
          <a:solidFill>
            <a:srgbClr val="FF0000"/>
          </a:solidFill>
          <a:ln>
            <a:solidFill>
              <a:srgbClr val="FF0000"/>
            </a:solidFill>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spare threshold limit</a:t>
            </a:r>
            <a:endParaRPr kumimoji="1" lang="ja-JP" altLang="en-US" sz="2000" b="0" i="0" u="none" strike="noStrike" cap="none" normalizeH="0" baseline="0" dirty="0" err="1">
              <a:ln>
                <a:noFill/>
              </a:ln>
              <a:effectLst/>
              <a:latin typeface="+mj-lt"/>
              <a:ea typeface="+mn-ea"/>
            </a:endParaRPr>
          </a:p>
        </p:txBody>
      </p:sp>
      <p:sp>
        <p:nvSpPr>
          <p:cNvPr id="10" name="Rounded Rectangular Callout 9"/>
          <p:cNvSpPr/>
          <p:nvPr/>
        </p:nvSpPr>
        <p:spPr bwMode="gray">
          <a:xfrm>
            <a:off x="5652119" y="892026"/>
            <a:ext cx="3170257" cy="648073"/>
          </a:xfrm>
          <a:prstGeom prst="wedgeRoundRectCallout">
            <a:avLst>
              <a:gd name="adj1" fmla="val -81358"/>
              <a:gd name="adj2" fmla="val 68651"/>
              <a:gd name="adj3" fmla="val 16667"/>
            </a:avLst>
          </a:prstGeom>
          <a:solidFill>
            <a:srgbClr val="FF0000"/>
          </a:solidFill>
          <a:ln>
            <a:solidFill>
              <a:srgbClr val="FF0000"/>
            </a:solidFill>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latin typeface="+mj-lt"/>
              </a:rPr>
              <a:t>SMART Health event</a:t>
            </a:r>
            <a:endParaRPr kumimoji="1" lang="ja-JP" altLang="en-US" sz="2000" b="0" i="0" u="none" strike="noStrike" cap="none" normalizeH="0" baseline="0" dirty="0" err="1">
              <a:ln>
                <a:noFill/>
              </a:ln>
              <a:effectLst/>
              <a:latin typeface="+mj-lt"/>
            </a:endParaRPr>
          </a:p>
        </p:txBody>
      </p:sp>
    </p:spTree>
    <p:extLst>
      <p:ext uri="{BB962C8B-B14F-4D97-AF65-F5344CB8AC3E}">
        <p14:creationId xmlns:p14="http://schemas.microsoft.com/office/powerpoint/2010/main" val="38703026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latin typeface="メイリオ" panose="020B0604030504040204" pitchFamily="50" charset="-128"/>
                <a:ea typeface="メイリオ" panose="020B0604030504040204" pitchFamily="50" charset="-128"/>
              </a:rPr>
              <a:t>How to start </a:t>
            </a:r>
            <a:r>
              <a:rPr lang="en-US" altLang="ja-JP" dirty="0" err="1">
                <a:latin typeface="メイリオ" panose="020B0604030504040204" pitchFamily="50" charset="-128"/>
                <a:ea typeface="メイリオ" panose="020B0604030504040204" pitchFamily="50" charset="-128"/>
              </a:rPr>
              <a:t>ndctl</a:t>
            </a:r>
            <a:r>
              <a:rPr lang="en-US" altLang="ja-JP" dirty="0">
                <a:latin typeface="メイリオ" panose="020B0604030504040204" pitchFamily="50" charset="-128"/>
                <a:ea typeface="メイリオ" panose="020B0604030504040204" pitchFamily="50" charset="-128"/>
              </a:rPr>
              <a:t> monitor</a:t>
            </a:r>
            <a:endParaRPr kumimoji="1" lang="ja-JP" altLang="en-US"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68275" y="869950"/>
            <a:ext cx="8940229" cy="5783263"/>
          </a:xfrm>
        </p:spPr>
        <p:txBody>
          <a:bodyPr>
            <a:noAutofit/>
          </a:bodyPr>
          <a:lstStyle/>
          <a:p>
            <a:pPr>
              <a:lnSpc>
                <a:spcPct val="100000"/>
              </a:lnSpc>
            </a:pPr>
            <a:r>
              <a:rPr lang="en-US" altLang="ja-JP" sz="2800" dirty="0">
                <a:solidFill>
                  <a:schemeClr val="tx1"/>
                </a:solidFill>
                <a:latin typeface="+mj-lt"/>
                <a:ea typeface="メイリオ" panose="020B0604030504040204" pitchFamily="50" charset="-128"/>
              </a:rPr>
              <a:t>Linux distribution support </a:t>
            </a:r>
            <a:r>
              <a:rPr lang="en-US" altLang="ja-JP" sz="2800" dirty="0" err="1">
                <a:solidFill>
                  <a:schemeClr val="tx1"/>
                </a:solidFill>
                <a:latin typeface="+mj-lt"/>
                <a:ea typeface="メイリオ" panose="020B0604030504040204" pitchFamily="50" charset="-128"/>
              </a:rPr>
              <a:t>systemd</a:t>
            </a:r>
            <a:endParaRPr lang="en-US" altLang="ja-JP" sz="2800" dirty="0">
              <a:solidFill>
                <a:schemeClr val="tx1"/>
              </a:solidFill>
              <a:latin typeface="+mj-lt"/>
              <a:ea typeface="メイリオ" panose="020B0604030504040204" pitchFamily="50" charset="-128"/>
            </a:endParaRPr>
          </a:p>
          <a:p>
            <a:pPr lvl="1">
              <a:lnSpc>
                <a:spcPct val="100000"/>
              </a:lnSpc>
            </a:pPr>
            <a:r>
              <a:rPr lang="en-US" altLang="ja-JP" sz="2400" dirty="0" err="1">
                <a:solidFill>
                  <a:schemeClr val="tx1"/>
                </a:solidFill>
                <a:latin typeface="+mj-lt"/>
                <a:ea typeface="メイリオ" panose="020B0604030504040204" pitchFamily="50" charset="-128"/>
              </a:rPr>
              <a:t>Systemd</a:t>
            </a:r>
            <a:r>
              <a:rPr lang="en-US" altLang="ja-JP" sz="2400" dirty="0">
                <a:solidFill>
                  <a:schemeClr val="tx1"/>
                </a:solidFill>
                <a:latin typeface="+mj-lt"/>
                <a:ea typeface="メイリオ" panose="020B0604030504040204" pitchFamily="50" charset="-128"/>
              </a:rPr>
              <a:t> service</a:t>
            </a:r>
          </a:p>
          <a:p>
            <a:pPr marL="338137" lvl="1" indent="0">
              <a:lnSpc>
                <a:spcPct val="100000"/>
              </a:lnSpc>
              <a:buNone/>
            </a:pPr>
            <a:r>
              <a:rPr lang="ja-JP" altLang="en-US" sz="2400" dirty="0">
                <a:solidFill>
                  <a:schemeClr val="tx1"/>
                </a:solidFill>
                <a:latin typeface="+mj-lt"/>
                <a:ea typeface="メイリオ" panose="020B0604030504040204" pitchFamily="50" charset="-128"/>
              </a:rPr>
              <a:t>　⇒ </a:t>
            </a:r>
            <a:r>
              <a:rPr lang="en-US" altLang="ja-JP" sz="2400" dirty="0" err="1">
                <a:solidFill>
                  <a:schemeClr val="tx1"/>
                </a:solidFill>
                <a:latin typeface="+mj-lt"/>
                <a:ea typeface="メイリオ" panose="020B0604030504040204" pitchFamily="50" charset="-128"/>
              </a:rPr>
              <a:t>systemctl</a:t>
            </a:r>
            <a:r>
              <a:rPr lang="en-US" altLang="ja-JP" sz="2400" dirty="0">
                <a:solidFill>
                  <a:schemeClr val="tx1"/>
                </a:solidFill>
                <a:latin typeface="+mj-lt"/>
                <a:ea typeface="メイリオ" panose="020B0604030504040204" pitchFamily="50" charset="-128"/>
              </a:rPr>
              <a:t> start </a:t>
            </a:r>
            <a:r>
              <a:rPr lang="en-US" altLang="ja-JP" sz="2400" dirty="0" err="1">
                <a:solidFill>
                  <a:schemeClr val="tx1"/>
                </a:solidFill>
                <a:latin typeface="+mj-lt"/>
                <a:ea typeface="メイリオ" panose="020B0604030504040204" pitchFamily="50" charset="-128"/>
              </a:rPr>
              <a:t>ndctl-monitor.service</a:t>
            </a:r>
            <a:endParaRPr lang="en-US" altLang="ja-JP" sz="2800" dirty="0">
              <a:solidFill>
                <a:schemeClr val="tx1"/>
              </a:solidFill>
              <a:latin typeface="+mj-lt"/>
              <a:ea typeface="メイリオ" panose="020B0604030504040204" pitchFamily="50" charset="-128"/>
            </a:endParaRPr>
          </a:p>
          <a:p>
            <a:pPr>
              <a:lnSpc>
                <a:spcPct val="100000"/>
              </a:lnSpc>
            </a:pPr>
            <a:r>
              <a:rPr lang="en-US" altLang="ja-JP" sz="2800" dirty="0">
                <a:solidFill>
                  <a:schemeClr val="tx1"/>
                </a:solidFill>
                <a:latin typeface="+mj-lt"/>
                <a:ea typeface="メイリオ" panose="020B0604030504040204" pitchFamily="50" charset="-128"/>
              </a:rPr>
              <a:t>Linux distribution does not support </a:t>
            </a:r>
            <a:r>
              <a:rPr lang="en-US" altLang="ja-JP" sz="2800" dirty="0" err="1">
                <a:solidFill>
                  <a:schemeClr val="tx1"/>
                </a:solidFill>
                <a:latin typeface="+mj-lt"/>
                <a:ea typeface="メイリオ" panose="020B0604030504040204" pitchFamily="50" charset="-128"/>
              </a:rPr>
              <a:t>systemd</a:t>
            </a:r>
            <a:endParaRPr lang="en-US" altLang="ja-JP" sz="2800" dirty="0">
              <a:solidFill>
                <a:schemeClr val="tx1"/>
              </a:solidFill>
              <a:latin typeface="+mj-lt"/>
              <a:ea typeface="メイリオ" panose="020B0604030504040204" pitchFamily="50" charset="-128"/>
            </a:endParaRPr>
          </a:p>
          <a:p>
            <a:pPr lvl="1">
              <a:lnSpc>
                <a:spcPct val="100000"/>
              </a:lnSpc>
            </a:pPr>
            <a:r>
              <a:rPr lang="en-US" altLang="ja-JP" sz="2400" dirty="0" err="1">
                <a:solidFill>
                  <a:schemeClr val="tx1"/>
                </a:solidFill>
                <a:latin typeface="+mj-lt"/>
                <a:ea typeface="メイリオ" panose="020B0604030504040204" pitchFamily="50" charset="-128"/>
              </a:rPr>
              <a:t>ndctl</a:t>
            </a:r>
            <a:r>
              <a:rPr lang="en-US" altLang="ja-JP" sz="2400" dirty="0">
                <a:solidFill>
                  <a:schemeClr val="tx1"/>
                </a:solidFill>
                <a:latin typeface="+mj-lt"/>
                <a:ea typeface="メイリオ" panose="020B0604030504040204" pitchFamily="50" charset="-128"/>
              </a:rPr>
              <a:t> monitor </a:t>
            </a:r>
            <a:r>
              <a:rPr lang="en-US" altLang="ja-JP" sz="2400" dirty="0">
                <a:solidFill>
                  <a:srgbClr val="FF0000"/>
                </a:solidFill>
                <a:latin typeface="+mj-lt"/>
                <a:ea typeface="メイリオ" panose="020B0604030504040204" pitchFamily="50" charset="-128"/>
              </a:rPr>
              <a:t>--daemon</a:t>
            </a:r>
          </a:p>
          <a:p>
            <a:pPr>
              <a:lnSpc>
                <a:spcPct val="100000"/>
              </a:lnSpc>
            </a:pPr>
            <a:r>
              <a:rPr lang="en-US" altLang="ja-JP" sz="2800" dirty="0">
                <a:solidFill>
                  <a:schemeClr val="tx1"/>
                </a:solidFill>
                <a:latin typeface="+mj-lt"/>
                <a:ea typeface="メイリオ" panose="020B0604030504040204" pitchFamily="50" charset="-128"/>
              </a:rPr>
              <a:t>Users could run monitor as a one shot command</a:t>
            </a:r>
            <a:endParaRPr lang="en-US" altLang="ja-JP" sz="2400" dirty="0">
              <a:solidFill>
                <a:schemeClr val="tx1"/>
              </a:solidFill>
              <a:latin typeface="+mj-lt"/>
              <a:ea typeface="メイリオ" panose="020B0604030504040204" pitchFamily="50" charset="-128"/>
            </a:endParaRPr>
          </a:p>
          <a:p>
            <a:pPr lvl="1">
              <a:lnSpc>
                <a:spcPct val="100000"/>
              </a:lnSpc>
            </a:pPr>
            <a:r>
              <a:rPr lang="en-US" altLang="ja-JP" sz="2400" dirty="0" err="1">
                <a:solidFill>
                  <a:schemeClr val="tx1"/>
                </a:solidFill>
                <a:latin typeface="+mj-lt"/>
                <a:ea typeface="メイリオ" panose="020B0604030504040204" pitchFamily="50" charset="-128"/>
              </a:rPr>
              <a:t>ndctl</a:t>
            </a:r>
            <a:r>
              <a:rPr lang="en-US" altLang="ja-JP" sz="2400" dirty="0">
                <a:solidFill>
                  <a:schemeClr val="tx1"/>
                </a:solidFill>
                <a:latin typeface="+mj-lt"/>
                <a:ea typeface="メイリオ" panose="020B0604030504040204" pitchFamily="50" charset="-128"/>
              </a:rPr>
              <a:t> monitor</a:t>
            </a:r>
          </a:p>
        </p:txBody>
      </p:sp>
      <p:sp>
        <p:nvSpPr>
          <p:cNvPr id="22" name="フッター プレースホルダー 21"/>
          <p:cNvSpPr>
            <a:spLocks noGrp="1"/>
          </p:cNvSpPr>
          <p:nvPr>
            <p:ph type="ftr" sz="quarter" idx="11"/>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2107568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Demo</a:t>
            </a:r>
            <a:endParaRPr kumimoji="1" lang="ja-JP" altLang="en-US" dirty="0"/>
          </a:p>
        </p:txBody>
      </p:sp>
      <p:sp>
        <p:nvSpPr>
          <p:cNvPr id="3" name="Content Placeholder 2"/>
          <p:cNvSpPr>
            <a:spLocks noGrp="1"/>
          </p:cNvSpPr>
          <p:nvPr>
            <p:ph idx="1"/>
          </p:nvPr>
        </p:nvSpPr>
        <p:spPr/>
        <p:txBody>
          <a:bodyPr/>
          <a:lstStyle/>
          <a:p>
            <a:pPr marL="338137" lvl="1" indent="0">
              <a:buNone/>
            </a:pPr>
            <a:endParaRPr lang="en-US" altLang="ja-JP" dirty="0"/>
          </a:p>
          <a:p>
            <a:pPr lvl="1"/>
            <a:endParaRPr kumimoji="1" lang="ja-JP" altLang="en-US" dirty="0"/>
          </a:p>
        </p:txBody>
      </p:sp>
      <p:sp>
        <p:nvSpPr>
          <p:cNvPr id="4" name="Footer Placeholder 3"/>
          <p:cNvSpPr>
            <a:spLocks noGrp="1"/>
          </p:cNvSpPr>
          <p:nvPr>
            <p:ph type="ftr" sz="quarter" idx="11"/>
          </p:nvPr>
        </p:nvSpPr>
        <p:spPr/>
        <p:txBody>
          <a:bodyPr/>
          <a:lstStyle/>
          <a:p>
            <a:r>
              <a:rPr lang="de-DE" altLang="ja-JP"/>
              <a:t>Copyright 2018 FUJITSU LIMITED</a:t>
            </a:r>
            <a:endParaRPr lang="de-DE" altLang="ja-JP" dirty="0"/>
          </a:p>
        </p:txBody>
      </p:sp>
      <p:pic>
        <p:nvPicPr>
          <p:cNvPr id="5" name="ndctl monitor demo for clk2018 - Tuesday, October 2, 2018 7.06.10 P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700" y="850106"/>
            <a:ext cx="9156700" cy="5150644"/>
          </a:xfrm>
          <a:prstGeom prst="rect">
            <a:avLst/>
          </a:prstGeom>
        </p:spPr>
      </p:pic>
    </p:spTree>
    <p:extLst>
      <p:ext uri="{BB962C8B-B14F-4D97-AF65-F5344CB8AC3E}">
        <p14:creationId xmlns:p14="http://schemas.microsoft.com/office/powerpoint/2010/main" val="27738027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mute="1">
                <p:cTn id="7" fill="hold" display="0">
                  <p:stCondLst>
                    <p:cond delay="indefinite"/>
                  </p:stCondLst>
                </p:cTn>
                <p:tgtEl>
                  <p:spTgt spid="5"/>
                </p:tgtEl>
              </p:cMediaNode>
            </p:vide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ea typeface="メイリオ" panose="020B0604030504040204" pitchFamily="50" charset="-128"/>
              </a:rPr>
              <a:t>Summary and Future work</a:t>
            </a:r>
          </a:p>
        </p:txBody>
      </p:sp>
      <p:sp>
        <p:nvSpPr>
          <p:cNvPr id="3" name="コンテンツ プレースホルダー 2"/>
          <p:cNvSpPr>
            <a:spLocks noGrp="1"/>
          </p:cNvSpPr>
          <p:nvPr>
            <p:ph idx="1"/>
          </p:nvPr>
        </p:nvSpPr>
        <p:spPr>
          <a:xfrm>
            <a:off x="169862" y="869950"/>
            <a:ext cx="8788401" cy="5592763"/>
          </a:xfrm>
        </p:spPr>
        <p:txBody>
          <a:bodyPr/>
          <a:lstStyle/>
          <a:p>
            <a:pPr>
              <a:lnSpc>
                <a:spcPct val="100000"/>
              </a:lnSpc>
            </a:pPr>
            <a:r>
              <a:rPr lang="en-US" altLang="ja-JP" sz="2800" dirty="0">
                <a:latin typeface="+mj-lt"/>
                <a:ea typeface="メイリオ" panose="020B0604030504040204" pitchFamily="50" charset="-128"/>
              </a:rPr>
              <a:t>Summary</a:t>
            </a:r>
          </a:p>
          <a:p>
            <a:pPr lvl="1">
              <a:lnSpc>
                <a:spcPct val="100000"/>
              </a:lnSpc>
            </a:pPr>
            <a:r>
              <a:rPr lang="en-US" altLang="ja-JP" sz="2400" dirty="0">
                <a:latin typeface="+mj-lt"/>
                <a:ea typeface="メイリオ" panose="020B0604030504040204" pitchFamily="50" charset="-128"/>
              </a:rPr>
              <a:t>Basis of NVDIMM</a:t>
            </a:r>
          </a:p>
          <a:p>
            <a:pPr lvl="1">
              <a:lnSpc>
                <a:spcPct val="100000"/>
              </a:lnSpc>
            </a:pPr>
            <a:r>
              <a:rPr lang="en-US" altLang="ja-JP" sz="2400" dirty="0">
                <a:latin typeface="+mj-lt"/>
                <a:ea typeface="メイリオ" panose="020B0604030504040204" pitchFamily="50" charset="-128"/>
              </a:rPr>
              <a:t>Replacement</a:t>
            </a:r>
          </a:p>
          <a:p>
            <a:pPr lvl="2">
              <a:lnSpc>
                <a:spcPct val="100000"/>
              </a:lnSpc>
            </a:pPr>
            <a:r>
              <a:rPr lang="en-US" altLang="ja-JP" sz="2200" dirty="0">
                <a:latin typeface="+mj-lt"/>
                <a:ea typeface="メイリオ" panose="020B0604030504040204" pitchFamily="50" charset="-128"/>
              </a:rPr>
              <a:t>Replacement of NVDIMM is complex</a:t>
            </a:r>
            <a:endParaRPr lang="en-US" altLang="ja-JP" sz="2200" dirty="0">
              <a:ea typeface="メイリオ" panose="020B0604030504040204" pitchFamily="50" charset="-128"/>
            </a:endParaRPr>
          </a:p>
          <a:p>
            <a:pPr lvl="2">
              <a:lnSpc>
                <a:spcPct val="100000"/>
              </a:lnSpc>
            </a:pPr>
            <a:r>
              <a:rPr lang="en-US" altLang="ja-JP" sz="2200" dirty="0">
                <a:ea typeface="メイリオ" panose="020B0604030504040204" pitchFamily="50" charset="-128"/>
              </a:rPr>
              <a:t>Adding some information in </a:t>
            </a:r>
            <a:r>
              <a:rPr lang="en-US" altLang="ja-JP" sz="2200" dirty="0" err="1">
                <a:ea typeface="メイリオ" panose="020B0604030504040204" pitchFamily="50" charset="-128"/>
              </a:rPr>
              <a:t>ndctl</a:t>
            </a:r>
            <a:r>
              <a:rPr lang="en-US" altLang="ja-JP" sz="2200" dirty="0">
                <a:ea typeface="メイリオ" panose="020B0604030504040204" pitchFamily="50" charset="-128"/>
              </a:rPr>
              <a:t> list for replacing NVDIMM</a:t>
            </a:r>
            <a:endParaRPr lang="en-US" altLang="ja-JP" sz="2200" dirty="0">
              <a:latin typeface="+mj-lt"/>
              <a:ea typeface="メイリオ" panose="020B0604030504040204" pitchFamily="50" charset="-128"/>
            </a:endParaRPr>
          </a:p>
          <a:p>
            <a:pPr lvl="1">
              <a:lnSpc>
                <a:spcPct val="100000"/>
              </a:lnSpc>
            </a:pPr>
            <a:r>
              <a:rPr lang="en-US" altLang="ja-JP" sz="2400" dirty="0">
                <a:latin typeface="+mj-lt"/>
                <a:ea typeface="メイリオ" panose="020B0604030504040204" pitchFamily="50" charset="-128"/>
              </a:rPr>
              <a:t>Monitoring</a:t>
            </a:r>
          </a:p>
          <a:p>
            <a:pPr lvl="2">
              <a:lnSpc>
                <a:spcPct val="100000"/>
              </a:lnSpc>
            </a:pPr>
            <a:r>
              <a:rPr lang="en-US" altLang="ja-JP" sz="2200" dirty="0">
                <a:latin typeface="+mj-lt"/>
                <a:ea typeface="メイリオ" panose="020B0604030504040204" pitchFamily="50" charset="-128"/>
              </a:rPr>
              <a:t>Monitoring SMART status of NVDIMM is important</a:t>
            </a:r>
          </a:p>
          <a:p>
            <a:pPr lvl="2">
              <a:lnSpc>
                <a:spcPct val="100000"/>
              </a:lnSpc>
            </a:pPr>
            <a:r>
              <a:rPr lang="en-US" altLang="ja-JP" sz="2200" dirty="0" err="1">
                <a:latin typeface="+mj-lt"/>
                <a:ea typeface="メイリオ" panose="020B0604030504040204" pitchFamily="50" charset="-128"/>
              </a:rPr>
              <a:t>Ndctl</a:t>
            </a:r>
            <a:r>
              <a:rPr lang="en-US" altLang="ja-JP" sz="2200" dirty="0">
                <a:latin typeface="+mj-lt"/>
                <a:ea typeface="メイリオ" panose="020B0604030504040204" pitchFamily="50" charset="-128"/>
              </a:rPr>
              <a:t> monitor daemon</a:t>
            </a:r>
          </a:p>
          <a:p>
            <a:pPr>
              <a:lnSpc>
                <a:spcPct val="100000"/>
              </a:lnSpc>
            </a:pPr>
            <a:r>
              <a:rPr lang="en-US" altLang="ja-JP" sz="2800" dirty="0">
                <a:latin typeface="+mj-lt"/>
                <a:ea typeface="メイリオ" panose="020B0604030504040204" pitchFamily="50" charset="-128"/>
              </a:rPr>
              <a:t>Future work</a:t>
            </a:r>
          </a:p>
          <a:p>
            <a:pPr lvl="1">
              <a:lnSpc>
                <a:spcPct val="100000"/>
              </a:lnSpc>
            </a:pPr>
            <a:r>
              <a:rPr lang="en-US" altLang="ja-JP" sz="2400" dirty="0">
                <a:latin typeface="+mj-lt"/>
                <a:ea typeface="メイリオ" panose="020B0604030504040204" pitchFamily="50" charset="-128"/>
              </a:rPr>
              <a:t>Kicks other applications by daemon</a:t>
            </a:r>
          </a:p>
          <a:p>
            <a:pPr lvl="1">
              <a:lnSpc>
                <a:spcPct val="100000"/>
              </a:lnSpc>
            </a:pPr>
            <a:r>
              <a:rPr lang="en-US" altLang="ja-JP" sz="2400" dirty="0">
                <a:latin typeface="+mj-lt"/>
                <a:ea typeface="メイリオ" panose="020B0604030504040204" pitchFamily="50" charset="-128"/>
              </a:rPr>
              <a:t>plural daemon execution via </a:t>
            </a:r>
            <a:r>
              <a:rPr lang="en-US" altLang="ja-JP" sz="2400" dirty="0" err="1">
                <a:latin typeface="+mj-lt"/>
                <a:ea typeface="メイリオ" panose="020B0604030504040204" pitchFamily="50" charset="-128"/>
              </a:rPr>
              <a:t>systemctl</a:t>
            </a:r>
            <a:endParaRPr lang="en-US" altLang="ja-JP" sz="2400" dirty="0">
              <a:latin typeface="+mj-lt"/>
              <a:ea typeface="メイリオ" panose="020B0604030504040204" pitchFamily="50" charset="-128"/>
            </a:endParaRPr>
          </a:p>
        </p:txBody>
      </p:sp>
      <p:sp>
        <p:nvSpPr>
          <p:cNvPr id="22" name="フッター プレースホルダー 21"/>
          <p:cNvSpPr>
            <a:spLocks noGrp="1"/>
          </p:cNvSpPr>
          <p:nvPr>
            <p:ph type="ftr" sz="quarter" idx="11"/>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4134533561"/>
      </p:ext>
    </p:extLst>
  </p:cSld>
  <p:clrMapOvr>
    <a:masterClrMapping/>
  </p:clrMapOvr>
  <mc:AlternateContent xmlns:mc="http://schemas.openxmlformats.org/markup-compatibility/2006" xmlns:p14="http://schemas.microsoft.com/office/powerpoint/2010/main">
    <mc:Choice Requires="p14">
      <p:transition p14:dur="0" advTm="27976"/>
    </mc:Choice>
    <mc:Fallback xmlns="">
      <p:transition advTm="27976"/>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NVDIMM is coming</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a:t>Non Volatile DIMM (NVDIMM)</a:t>
            </a:r>
          </a:p>
          <a:p>
            <a:pPr lvl="1"/>
            <a:r>
              <a:rPr lang="en-US" altLang="ja-JP" dirty="0"/>
              <a:t>Some vendor released / will release NVDIMM</a:t>
            </a:r>
          </a:p>
          <a:p>
            <a:pPr lvl="2"/>
            <a:r>
              <a:rPr lang="en-US" altLang="ja-JP" dirty="0"/>
              <a:t>Intel </a:t>
            </a:r>
            <a:r>
              <a:rPr lang="en-US" altLang="ja-JP" dirty="0" err="1"/>
              <a:t>Optane</a:t>
            </a:r>
            <a:r>
              <a:rPr lang="en-US" altLang="ja-JP" dirty="0"/>
              <a:t> DC persistent memory</a:t>
            </a:r>
            <a:endParaRPr kumimoji="1" lang="en-US" altLang="ja-JP" dirty="0"/>
          </a:p>
          <a:p>
            <a:pPr lvl="1"/>
            <a:r>
              <a:rPr lang="en-US" altLang="ja-JP" dirty="0"/>
              <a:t>CPU can read/write NVDIMM directly like RAM</a:t>
            </a:r>
            <a:endParaRPr kumimoji="1" lang="en-US" altLang="ja-JP" dirty="0"/>
          </a:p>
          <a:p>
            <a:pPr lvl="1"/>
            <a:r>
              <a:rPr lang="en-US" altLang="ja-JP" dirty="0"/>
              <a:t>Data is not volatile even if system is powered down</a:t>
            </a:r>
          </a:p>
          <a:p>
            <a:pPr lvl="1"/>
            <a:r>
              <a:rPr lang="en-US" altLang="ja-JP" dirty="0"/>
              <a:t>Though its access latency is a little slower than DRAM,  it is expected to be very faster than </a:t>
            </a:r>
            <a:r>
              <a:rPr lang="en-US" altLang="ja-JP" dirty="0" err="1"/>
              <a:t>NVMe</a:t>
            </a:r>
            <a:endParaRPr lang="en-US" altLang="ja-JP" dirty="0"/>
          </a:p>
          <a:p>
            <a:pPr lvl="1"/>
            <a:r>
              <a:rPr lang="en-US" altLang="ja-JP" dirty="0"/>
              <a:t>May be huge amount (*) </a:t>
            </a:r>
          </a:p>
          <a:p>
            <a:r>
              <a:rPr lang="en-US" altLang="ja-JP" dirty="0"/>
              <a:t>Use case</a:t>
            </a:r>
          </a:p>
          <a:p>
            <a:pPr lvl="1"/>
            <a:r>
              <a:rPr lang="en-US" altLang="ja-JP" dirty="0"/>
              <a:t>For example, On memory Database</a:t>
            </a:r>
          </a:p>
          <a:p>
            <a:pPr marL="338137" lvl="1" indent="0">
              <a:buNone/>
            </a:pPr>
            <a:endParaRPr lang="en-US" altLang="ja-JP" dirty="0"/>
          </a:p>
          <a:p>
            <a:pPr marL="338137" lvl="1" indent="0">
              <a:buNone/>
            </a:pPr>
            <a:r>
              <a:rPr lang="en-US" altLang="ja-JP" dirty="0"/>
              <a:t>(*) It depends on type of NVDIMM</a:t>
            </a:r>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34873014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de-DE" altLang="ja-JP"/>
              <a:t>Copyright 2018 FUJITSU LIMITED</a:t>
            </a:r>
          </a:p>
        </p:txBody>
      </p:sp>
    </p:spTree>
    <p:extLst>
      <p:ext uri="{BB962C8B-B14F-4D97-AF65-F5344CB8AC3E}">
        <p14:creationId xmlns:p14="http://schemas.microsoft.com/office/powerpoint/2010/main" val="25591046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Emulation of NVDIMM</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a:t>You can try </a:t>
            </a:r>
            <a:r>
              <a:rPr lang="en-US" altLang="ja-JP" dirty="0"/>
              <a:t>NVDIMM interface easily</a:t>
            </a:r>
          </a:p>
          <a:p>
            <a:pPr lvl="1"/>
            <a:r>
              <a:rPr lang="en-US" altLang="ja-JP" dirty="0"/>
              <a:t>custom e820</a:t>
            </a:r>
          </a:p>
          <a:p>
            <a:pPr lvl="2"/>
            <a:r>
              <a:rPr lang="en-US" altLang="ja-JP" dirty="0"/>
              <a:t>To try interface for filesystem or DAX</a:t>
            </a:r>
          </a:p>
          <a:p>
            <a:pPr lvl="2"/>
            <a:r>
              <a:rPr lang="en-US" altLang="ja-JP" dirty="0"/>
              <a:t>it can used with kernel boot option (</a:t>
            </a:r>
            <a:r>
              <a:rPr lang="en-US" altLang="ja-JP" dirty="0" err="1"/>
              <a:t>memmap</a:t>
            </a:r>
            <a:r>
              <a:rPr lang="en-US" altLang="ja-JP" dirty="0"/>
              <a:t>=XXG!YYG)</a:t>
            </a:r>
          </a:p>
          <a:p>
            <a:pPr lvl="3"/>
            <a:r>
              <a:rPr lang="en-US" altLang="ja-JP" dirty="0"/>
              <a:t>XX </a:t>
            </a:r>
            <a:r>
              <a:rPr lang="en-US" altLang="ja-JP" dirty="0" err="1"/>
              <a:t>Gbyte</a:t>
            </a:r>
            <a:r>
              <a:rPr lang="en-US" altLang="ja-JP" dirty="0"/>
              <a:t> RAM is used for NVDIMM interfaces</a:t>
            </a:r>
            <a:endParaRPr kumimoji="1" lang="en-US" altLang="ja-JP" dirty="0"/>
          </a:p>
          <a:p>
            <a:pPr lvl="1"/>
            <a:r>
              <a:rPr lang="en-US" altLang="ja-JP" dirty="0" err="1"/>
              <a:t>nfit_test.ko</a:t>
            </a:r>
            <a:r>
              <a:rPr lang="en-US" altLang="ja-JP" dirty="0"/>
              <a:t> </a:t>
            </a:r>
          </a:p>
          <a:p>
            <a:pPr lvl="2"/>
            <a:r>
              <a:rPr kumimoji="1" lang="en-US" altLang="ja-JP" dirty="0"/>
              <a:t>Try to test management command (</a:t>
            </a:r>
            <a:r>
              <a:rPr kumimoji="1" lang="en-US" altLang="ja-JP" dirty="0" err="1"/>
              <a:t>ndctl</a:t>
            </a:r>
            <a:r>
              <a:rPr kumimoji="1" lang="en-US" altLang="ja-JP" dirty="0"/>
              <a:t>)</a:t>
            </a:r>
          </a:p>
          <a:p>
            <a:pPr lvl="2"/>
            <a:r>
              <a:rPr lang="en-US" altLang="ja-JP" dirty="0"/>
              <a:t>It works instead of the firmware for NVDIMM</a:t>
            </a:r>
          </a:p>
          <a:p>
            <a:pPr lvl="2"/>
            <a:endParaRPr kumimoji="1" lang="ja-JP" altLang="en-US"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31663485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Types of NVDIMM</a:t>
            </a:r>
            <a:endParaRPr kumimoji="1" lang="ja-JP" altLang="en-US" dirty="0"/>
          </a:p>
        </p:txBody>
      </p:sp>
      <p:sp>
        <p:nvSpPr>
          <p:cNvPr id="3" name="コンテンツ プレースホルダー 2"/>
          <p:cNvSpPr>
            <a:spLocks noGrp="1"/>
          </p:cNvSpPr>
          <p:nvPr>
            <p:ph idx="1"/>
          </p:nvPr>
        </p:nvSpPr>
        <p:spPr/>
        <p:txBody>
          <a:bodyPr/>
          <a:lstStyle/>
          <a:p>
            <a:r>
              <a:rPr lang="en-US" altLang="ja-JP" dirty="0"/>
              <a:t>JEDEC defines some types of DIMM module</a:t>
            </a:r>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graphicFrame>
        <p:nvGraphicFramePr>
          <p:cNvPr id="9" name="図表 8"/>
          <p:cNvGraphicFramePr/>
          <p:nvPr>
            <p:extLst>
              <p:ext uri="{D42A27DB-BD31-4B8C-83A1-F6EECF244321}">
                <p14:modId xmlns:p14="http://schemas.microsoft.com/office/powerpoint/2010/main" val="2982796792"/>
              </p:ext>
            </p:extLst>
          </p:nvPr>
        </p:nvGraphicFramePr>
        <p:xfrm>
          <a:off x="403557" y="2144265"/>
          <a:ext cx="8472876" cy="30199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正方形/長方形 9"/>
          <p:cNvSpPr/>
          <p:nvPr/>
        </p:nvSpPr>
        <p:spPr bwMode="gray">
          <a:xfrm>
            <a:off x="451497" y="1427026"/>
            <a:ext cx="2431157" cy="648072"/>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11" name="正方形/長方形 10"/>
          <p:cNvSpPr/>
          <p:nvPr/>
        </p:nvSpPr>
        <p:spPr bwMode="gray">
          <a:xfrm>
            <a:off x="578398" y="1563774"/>
            <a:ext cx="809203" cy="432048"/>
          </a:xfrm>
          <a:prstGeom prst="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a:ln>
                  <a:noFill/>
                </a:ln>
                <a:effectLst/>
                <a:latin typeface="+mj-lt"/>
                <a:ea typeface="+mn-ea"/>
              </a:rPr>
              <a:t>DRAM</a:t>
            </a:r>
            <a:endParaRPr kumimoji="1" lang="ja-JP" altLang="en-US" sz="1800" b="0" i="0" u="none" strike="noStrike" cap="none" normalizeH="0" baseline="0" dirty="0" err="1">
              <a:ln>
                <a:noFill/>
              </a:ln>
              <a:effectLst/>
              <a:latin typeface="+mj-lt"/>
              <a:ea typeface="+mn-ea"/>
            </a:endParaRPr>
          </a:p>
        </p:txBody>
      </p:sp>
      <p:sp>
        <p:nvSpPr>
          <p:cNvPr id="12" name="正方形/長方形 11"/>
          <p:cNvSpPr/>
          <p:nvPr/>
        </p:nvSpPr>
        <p:spPr bwMode="gray">
          <a:xfrm>
            <a:off x="1927661" y="1563774"/>
            <a:ext cx="828092" cy="432048"/>
          </a:xfrm>
          <a:prstGeom prst="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NVMEM</a:t>
            </a:r>
            <a:endParaRPr kumimoji="1" lang="ja-JP" altLang="en-US" sz="1800" b="0" i="0" u="none" strike="noStrike" cap="none" normalizeH="0" baseline="0" dirty="0" err="1">
              <a:ln>
                <a:noFill/>
              </a:ln>
              <a:effectLst/>
              <a:latin typeface="+mj-lt"/>
              <a:ea typeface="+mn-ea"/>
            </a:endParaRPr>
          </a:p>
        </p:txBody>
      </p:sp>
      <p:sp>
        <p:nvSpPr>
          <p:cNvPr id="13" name="角丸四角形 12"/>
          <p:cNvSpPr/>
          <p:nvPr/>
        </p:nvSpPr>
        <p:spPr bwMode="gray">
          <a:xfrm>
            <a:off x="1459609" y="1851806"/>
            <a:ext cx="432048" cy="194556"/>
          </a:xfrm>
          <a:prstGeom prst="roundRect">
            <a:avLst/>
          </a:prstGeom>
          <a:solidFill>
            <a:srgbClr val="FFFF00"/>
          </a:solidFill>
          <a:ln w="9525" cap="flat" cmpd="sng" algn="ctr">
            <a:solidFill>
              <a:srgbClr val="B1B1AC"/>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sz="1100" dirty="0">
                <a:latin typeface="+mj-lt"/>
                <a:ea typeface="+mn-ea"/>
              </a:rPr>
              <a:t>battery</a:t>
            </a:r>
            <a:endParaRPr kumimoji="1" lang="ja-JP" altLang="en-US" sz="1800" b="0" i="0" u="none" strike="noStrike" cap="none" normalizeH="0" baseline="0" dirty="0">
              <a:ln>
                <a:noFill/>
              </a:ln>
              <a:effectLst/>
              <a:latin typeface="+mj-lt"/>
              <a:ea typeface="+mn-ea"/>
            </a:endParaRPr>
          </a:p>
        </p:txBody>
      </p:sp>
      <p:cxnSp>
        <p:nvCxnSpPr>
          <p:cNvPr id="14" name="直線矢印コネクタ 13"/>
          <p:cNvCxnSpPr>
            <a:stCxn id="11" idx="3"/>
            <a:endCxn id="12" idx="1"/>
          </p:cNvCxnSpPr>
          <p:nvPr/>
        </p:nvCxnSpPr>
        <p:spPr bwMode="auto">
          <a:xfrm>
            <a:off x="1387601" y="1779798"/>
            <a:ext cx="540060" cy="0"/>
          </a:xfrm>
          <a:prstGeom prst="straightConnector1">
            <a:avLst/>
          </a:prstGeom>
          <a:gradFill rotWithShape="0">
            <a:gsLst>
              <a:gs pos="0">
                <a:srgbClr val="FFFFFF"/>
              </a:gs>
              <a:gs pos="100000">
                <a:srgbClr val="CACAC7"/>
              </a:gs>
            </a:gsLst>
            <a:lin ang="5400000" scaled="1"/>
          </a:gradFill>
          <a:ln w="25400"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15" name="正方形/長方形 14"/>
          <p:cNvSpPr/>
          <p:nvPr/>
        </p:nvSpPr>
        <p:spPr bwMode="gray">
          <a:xfrm>
            <a:off x="6284145" y="1398290"/>
            <a:ext cx="2448272" cy="648072"/>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16" name="正方形/長方形 15"/>
          <p:cNvSpPr/>
          <p:nvPr/>
        </p:nvSpPr>
        <p:spPr bwMode="gray">
          <a:xfrm>
            <a:off x="6398435" y="1607046"/>
            <a:ext cx="391358" cy="316768"/>
          </a:xfrm>
          <a:prstGeom prst="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200" b="0" i="0" u="none" strike="noStrike" cap="none" normalizeH="0" baseline="0" dirty="0">
                <a:ln>
                  <a:noFill/>
                </a:ln>
                <a:effectLst/>
                <a:latin typeface="+mj-lt"/>
                <a:ea typeface="+mn-ea"/>
              </a:rPr>
              <a:t>DRAM</a:t>
            </a:r>
            <a:endParaRPr kumimoji="1" lang="ja-JP" altLang="en-US" sz="1200" b="0" i="0" u="none" strike="noStrike" cap="none" normalizeH="0" baseline="0" dirty="0" err="1">
              <a:ln>
                <a:noFill/>
              </a:ln>
              <a:effectLst/>
              <a:latin typeface="+mj-lt"/>
              <a:ea typeface="+mn-ea"/>
            </a:endParaRPr>
          </a:p>
        </p:txBody>
      </p:sp>
      <p:sp>
        <p:nvSpPr>
          <p:cNvPr id="17" name="正方形/長方形 16"/>
          <p:cNvSpPr/>
          <p:nvPr/>
        </p:nvSpPr>
        <p:spPr bwMode="gray">
          <a:xfrm>
            <a:off x="7777424" y="1535038"/>
            <a:ext cx="828092" cy="432048"/>
          </a:xfrm>
          <a:prstGeom prst="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NVMEM</a:t>
            </a:r>
            <a:endParaRPr kumimoji="1" lang="ja-JP" altLang="en-US" sz="1800" b="0" i="0" u="none" strike="noStrike" cap="none" normalizeH="0" baseline="0" dirty="0" err="1">
              <a:ln>
                <a:noFill/>
              </a:ln>
              <a:effectLst/>
              <a:latin typeface="+mj-lt"/>
              <a:ea typeface="+mn-ea"/>
            </a:endParaRPr>
          </a:p>
        </p:txBody>
      </p:sp>
      <p:cxnSp>
        <p:nvCxnSpPr>
          <p:cNvPr id="18" name="直線矢印コネクタ 17"/>
          <p:cNvCxnSpPr>
            <a:stCxn id="16" idx="3"/>
            <a:endCxn id="17" idx="1"/>
          </p:cNvCxnSpPr>
          <p:nvPr/>
        </p:nvCxnSpPr>
        <p:spPr bwMode="auto">
          <a:xfrm flipV="1">
            <a:off x="6789793" y="1751062"/>
            <a:ext cx="987631" cy="14368"/>
          </a:xfrm>
          <a:prstGeom prst="straightConnector1">
            <a:avLst/>
          </a:prstGeom>
          <a:gradFill rotWithShape="0">
            <a:gsLst>
              <a:gs pos="0">
                <a:srgbClr val="FFFFFF"/>
              </a:gs>
              <a:gs pos="100000">
                <a:srgbClr val="CACAC7"/>
              </a:gs>
            </a:gsLst>
            <a:lin ang="5400000" scaled="1"/>
          </a:gradFill>
          <a:ln w="25400"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19" name="正方形/長方形 18"/>
          <p:cNvSpPr/>
          <p:nvPr/>
        </p:nvSpPr>
        <p:spPr bwMode="gray">
          <a:xfrm>
            <a:off x="3399812" y="1409564"/>
            <a:ext cx="2448272" cy="648072"/>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dirty="0" err="1">
              <a:ln>
                <a:noFill/>
              </a:ln>
              <a:effectLst/>
              <a:latin typeface="+mj-lt"/>
              <a:ea typeface="+mn-ea"/>
            </a:endParaRPr>
          </a:p>
        </p:txBody>
      </p:sp>
      <p:sp>
        <p:nvSpPr>
          <p:cNvPr id="20" name="正方形/長方形 19"/>
          <p:cNvSpPr/>
          <p:nvPr/>
        </p:nvSpPr>
        <p:spPr bwMode="gray">
          <a:xfrm>
            <a:off x="3547841" y="1546312"/>
            <a:ext cx="2173342" cy="432048"/>
          </a:xfrm>
          <a:prstGeom prst="rect">
            <a:avLst/>
          </a:prstGeom>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lang="en-US" altLang="ja-JP" dirty="0">
                <a:latin typeface="+mj-lt"/>
                <a:ea typeface="+mn-ea"/>
              </a:rPr>
              <a:t>NVMEM</a:t>
            </a:r>
            <a:endParaRPr kumimoji="1" lang="ja-JP" altLang="en-US" sz="1800" b="0" i="0" u="none" strike="noStrike" cap="none" normalizeH="0" baseline="0" dirty="0" err="1">
              <a:ln>
                <a:noFill/>
              </a:ln>
              <a:effectLst/>
              <a:latin typeface="+mj-lt"/>
              <a:ea typeface="+mn-ea"/>
            </a:endParaRPr>
          </a:p>
        </p:txBody>
      </p:sp>
    </p:spTree>
    <p:extLst>
      <p:ext uri="{BB962C8B-B14F-4D97-AF65-F5344CB8AC3E}">
        <p14:creationId xmlns:p14="http://schemas.microsoft.com/office/powerpoint/2010/main" val="1936431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Impact of NVDIMM</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a:t>Traditional I/O layer is not suitable for NVDIMM</a:t>
            </a:r>
            <a:endParaRPr lang="en-US" altLang="ja-JP" dirty="0"/>
          </a:p>
          <a:p>
            <a:pPr lvl="1"/>
            <a:r>
              <a:rPr lang="en-US" altLang="ja-JP" dirty="0"/>
              <a:t>Page cache is not necessary at least</a:t>
            </a:r>
          </a:p>
          <a:p>
            <a:pPr lvl="2"/>
            <a:r>
              <a:rPr lang="en-US" altLang="ja-JP" dirty="0"/>
              <a:t>It was created for SLOW I/O storage</a:t>
            </a:r>
          </a:p>
          <a:p>
            <a:pPr lvl="2"/>
            <a:r>
              <a:rPr lang="en-US" altLang="ja-JP" dirty="0"/>
              <a:t>But, it is just redundant for NVDIMM</a:t>
            </a:r>
          </a:p>
          <a:p>
            <a:pPr lvl="1"/>
            <a:r>
              <a:rPr lang="en-US" altLang="ja-JP" dirty="0"/>
              <a:t>Even system call may be waste of time due to switch kernel mode and user mode</a:t>
            </a:r>
          </a:p>
          <a:p>
            <a:pPr lvl="2"/>
            <a:r>
              <a:rPr lang="en-US" altLang="ja-JP" dirty="0"/>
              <a:t>Ideal is that application can access to NVDIMM directly without kernel</a:t>
            </a:r>
          </a:p>
          <a:p>
            <a:pPr lvl="1"/>
            <a:r>
              <a:rPr lang="en-US" altLang="ja-JP" dirty="0"/>
              <a:t>If application calls </a:t>
            </a:r>
            <a:r>
              <a:rPr lang="en-US" altLang="ja-JP" dirty="0" err="1"/>
              <a:t>cpu</a:t>
            </a:r>
            <a:r>
              <a:rPr lang="en-US" altLang="ja-JP" dirty="0"/>
              <a:t> flush instruction, then data becomes persistent </a:t>
            </a:r>
          </a:p>
          <a:p>
            <a:pPr lvl="2"/>
            <a:r>
              <a:rPr lang="en-US" altLang="ja-JP" dirty="0"/>
              <a:t>calling sync()/</a:t>
            </a:r>
            <a:r>
              <a:rPr lang="en-US" altLang="ja-JP" dirty="0" err="1"/>
              <a:t>fsync</a:t>
            </a:r>
            <a:r>
              <a:rPr lang="en-US" altLang="ja-JP" dirty="0"/>
              <a:t>()/</a:t>
            </a:r>
            <a:r>
              <a:rPr lang="en-US" altLang="ja-JP" dirty="0" err="1"/>
              <a:t>msync</a:t>
            </a:r>
            <a:r>
              <a:rPr lang="en-US" altLang="ja-JP" dirty="0"/>
              <a:t>() becomes redundant</a:t>
            </a:r>
          </a:p>
          <a:p>
            <a:r>
              <a:rPr lang="en-US" altLang="ja-JP" dirty="0"/>
              <a:t>To achieve the above feature, New access method is expected</a:t>
            </a:r>
          </a:p>
          <a:p>
            <a:pPr lvl="1"/>
            <a:r>
              <a:rPr lang="en-US" altLang="ja-JP" dirty="0"/>
              <a:t>DAX (Direct Access Mode) is developed in Linux</a:t>
            </a:r>
          </a:p>
          <a:p>
            <a:pPr lvl="1"/>
            <a:endParaRPr kumimoji="1" lang="en-US" altLang="ja-JP" dirty="0"/>
          </a:p>
          <a:p>
            <a:endParaRPr kumimoji="1" lang="ja-JP" altLang="en-US"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1910450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2800" dirty="0"/>
              <a:t>Filesystem is still useful for traditional software</a:t>
            </a:r>
            <a:endParaRPr kumimoji="1" lang="ja-JP" altLang="en-US" sz="2800" dirty="0"/>
          </a:p>
        </p:txBody>
      </p:sp>
      <p:sp>
        <p:nvSpPr>
          <p:cNvPr id="3" name="コンテンツ プレースホルダー 2"/>
          <p:cNvSpPr>
            <a:spLocks noGrp="1"/>
          </p:cNvSpPr>
          <p:nvPr>
            <p:ph idx="1"/>
          </p:nvPr>
        </p:nvSpPr>
        <p:spPr/>
        <p:txBody>
          <a:bodyPr/>
          <a:lstStyle/>
          <a:p>
            <a:r>
              <a:rPr lang="en-US" altLang="ja-JP" dirty="0"/>
              <a:t>On the other hand, </a:t>
            </a:r>
            <a:br>
              <a:rPr lang="en-US" altLang="ja-JP" dirty="0"/>
            </a:br>
            <a:r>
              <a:rPr lang="en-US" altLang="ja-JP" dirty="0"/>
              <a:t>Many</a:t>
            </a:r>
            <a:r>
              <a:rPr lang="ja-JP" altLang="en-US" dirty="0"/>
              <a:t> </a:t>
            </a:r>
            <a:r>
              <a:rPr lang="en-US" altLang="ja-JP" dirty="0"/>
              <a:t>software assumes that memory is VOLATILE</a:t>
            </a:r>
          </a:p>
          <a:p>
            <a:pPr lvl="2"/>
            <a:r>
              <a:rPr lang="en-US" altLang="ja-JP" dirty="0"/>
              <a:t>They allocate memory areas on the RAM and make structures on them</a:t>
            </a:r>
          </a:p>
          <a:p>
            <a:pPr lvl="2"/>
            <a:r>
              <a:rPr lang="en-US" altLang="ja-JP" dirty="0"/>
              <a:t>When allocate memory area on </a:t>
            </a:r>
            <a:r>
              <a:rPr lang="en-US" altLang="ja-JP"/>
              <a:t>the NVDIMM like RAM, </a:t>
            </a:r>
            <a:r>
              <a:rPr lang="en-US" altLang="ja-JP" dirty="0"/>
              <a:t>what </a:t>
            </a:r>
            <a:r>
              <a:rPr lang="en-US" altLang="ja-JP"/>
              <a:t>will happen?</a:t>
            </a:r>
            <a:endParaRPr lang="en-US" altLang="ja-JP" dirty="0"/>
          </a:p>
          <a:p>
            <a:pPr lvl="1"/>
            <a:r>
              <a:rPr lang="en-US" altLang="ja-JP" dirty="0"/>
              <a:t>For NVDIMM, many things are necessary. For example</a:t>
            </a:r>
          </a:p>
          <a:p>
            <a:pPr lvl="2"/>
            <a:r>
              <a:rPr lang="en-US" altLang="ja-JP" dirty="0"/>
              <a:t>Need data structure compatibility on NVDIMM</a:t>
            </a:r>
          </a:p>
          <a:p>
            <a:pPr lvl="3"/>
            <a:r>
              <a:rPr lang="en-US" altLang="ja-JP" dirty="0"/>
              <a:t>Should not change data structures in NVDIMM</a:t>
            </a:r>
          </a:p>
          <a:p>
            <a:pPr lvl="3"/>
            <a:r>
              <a:rPr lang="en-US" altLang="ja-JP" dirty="0"/>
              <a:t>If the structures are changed, software update will be cause of disaster </a:t>
            </a:r>
          </a:p>
          <a:p>
            <a:pPr lvl="2"/>
            <a:r>
              <a:rPr lang="en-US" altLang="ja-JP" dirty="0"/>
              <a:t>Need to detect / correct collapsing data</a:t>
            </a:r>
          </a:p>
          <a:p>
            <a:pPr lvl="3"/>
            <a:r>
              <a:rPr lang="en-US" altLang="ja-JP" dirty="0"/>
              <a:t>CPU cache is still volatile. If system power down suddenly, then some data may not be stored</a:t>
            </a:r>
          </a:p>
          <a:p>
            <a:pPr lvl="3"/>
            <a:r>
              <a:rPr lang="en-US" altLang="ja-JP" dirty="0"/>
              <a:t>If the data is broken, software need to detect it and correct it</a:t>
            </a:r>
          </a:p>
          <a:p>
            <a:r>
              <a:rPr lang="en-US" altLang="ja-JP" dirty="0"/>
              <a:t>Filesystem is still useful for traditional software</a:t>
            </a:r>
          </a:p>
          <a:p>
            <a:pPr lvl="1"/>
            <a:r>
              <a:rPr lang="en-US" altLang="ja-JP" dirty="0"/>
              <a:t>Filesystem gives many solution for the above considerations</a:t>
            </a:r>
          </a:p>
          <a:p>
            <a:pPr lvl="2"/>
            <a:r>
              <a:rPr lang="en-US" altLang="ja-JP" dirty="0"/>
              <a:t>Format compatibility of filesystem, data correction, region management, , authority check, etc...</a:t>
            </a:r>
          </a:p>
          <a:p>
            <a:pPr lvl="1"/>
            <a:endParaRPr lang="en-US" altLang="ja-JP" dirty="0"/>
          </a:p>
          <a:p>
            <a:pPr marL="338137" lvl="1" indent="0">
              <a:buNone/>
            </a:pPr>
            <a:endParaRPr kumimoji="1" lang="ja-JP" altLang="en-US" dirty="0"/>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spTree>
    <p:extLst>
      <p:ext uri="{BB962C8B-B14F-4D97-AF65-F5344CB8AC3E}">
        <p14:creationId xmlns:p14="http://schemas.microsoft.com/office/powerpoint/2010/main" val="1483775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Interfaces of NVDIMM</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a:t>Linux </a:t>
            </a:r>
            <a:r>
              <a:rPr lang="en-US" altLang="ja-JP" dirty="0"/>
              <a:t>provides some interfaces for application</a:t>
            </a:r>
            <a:endParaRPr kumimoji="1" lang="en-US" altLang="ja-JP" dirty="0"/>
          </a:p>
          <a:p>
            <a:pPr lvl="1"/>
            <a:r>
              <a:rPr kumimoji="1" lang="en-US" altLang="ja-JP" dirty="0">
                <a:solidFill>
                  <a:srgbClr val="00B050"/>
                </a:solidFill>
              </a:rPr>
              <a:t>Storage </a:t>
            </a:r>
            <a:r>
              <a:rPr lang="en-US" altLang="ja-JP" dirty="0">
                <a:solidFill>
                  <a:srgbClr val="00B050"/>
                </a:solidFill>
              </a:rPr>
              <a:t>Access</a:t>
            </a:r>
          </a:p>
          <a:p>
            <a:pPr lvl="2"/>
            <a:r>
              <a:rPr kumimoji="1" lang="en-US" altLang="ja-JP" dirty="0">
                <a:solidFill>
                  <a:schemeClr val="tx1"/>
                </a:solidFill>
              </a:rPr>
              <a:t>Application can access NVDIMM via traditional I/O</a:t>
            </a:r>
          </a:p>
          <a:p>
            <a:pPr lvl="2"/>
            <a:r>
              <a:rPr lang="en-US" altLang="ja-JP" dirty="0">
                <a:solidFill>
                  <a:schemeClr val="tx1"/>
                </a:solidFill>
              </a:rPr>
              <a:t>This mode is for old application</a:t>
            </a:r>
            <a:endParaRPr kumimoji="1" lang="en-US" altLang="ja-JP" dirty="0">
              <a:solidFill>
                <a:schemeClr val="tx1"/>
              </a:solidFill>
            </a:endParaRPr>
          </a:p>
          <a:p>
            <a:pPr lvl="1"/>
            <a:r>
              <a:rPr kumimoji="1" lang="en-US" altLang="ja-JP" dirty="0">
                <a:solidFill>
                  <a:srgbClr val="1782DB"/>
                </a:solidFill>
              </a:rPr>
              <a:t>Filesystem DAX(*) </a:t>
            </a:r>
            <a:r>
              <a:rPr kumimoji="1" lang="en-US" altLang="ja-JP" dirty="0">
                <a:solidFill>
                  <a:schemeClr val="tx1"/>
                </a:solidFill>
              </a:rPr>
              <a:t>and</a:t>
            </a:r>
            <a:r>
              <a:rPr kumimoji="1" lang="en-US" altLang="ja-JP" dirty="0">
                <a:solidFill>
                  <a:srgbClr val="1782DB"/>
                </a:solidFill>
              </a:rPr>
              <a:t> </a:t>
            </a:r>
            <a:r>
              <a:rPr kumimoji="1" lang="en-US" altLang="ja-JP" dirty="0">
                <a:solidFill>
                  <a:srgbClr val="FF0000"/>
                </a:solidFill>
              </a:rPr>
              <a:t>Device DAX </a:t>
            </a:r>
          </a:p>
          <a:p>
            <a:pPr lvl="2"/>
            <a:r>
              <a:rPr lang="en-US" altLang="ja-JP" dirty="0">
                <a:solidFill>
                  <a:schemeClr val="tx1"/>
                </a:solidFill>
              </a:rPr>
              <a:t>Application can read / write NVDIMM area directly if it calls </a:t>
            </a:r>
            <a:r>
              <a:rPr lang="en-US" altLang="ja-JP" dirty="0" err="1">
                <a:solidFill>
                  <a:schemeClr val="tx1"/>
                </a:solidFill>
              </a:rPr>
              <a:t>mmap</a:t>
            </a:r>
            <a:r>
              <a:rPr lang="en-US" altLang="ja-JP" dirty="0">
                <a:solidFill>
                  <a:schemeClr val="tx1"/>
                </a:solidFill>
              </a:rPr>
              <a:t>()</a:t>
            </a:r>
          </a:p>
          <a:p>
            <a:pPr lvl="2"/>
            <a:r>
              <a:rPr kumimoji="1" lang="en-US" altLang="ja-JP" dirty="0">
                <a:solidFill>
                  <a:schemeClr val="tx1"/>
                </a:solidFill>
              </a:rPr>
              <a:t>Need modification or</a:t>
            </a:r>
            <a:br>
              <a:rPr kumimoji="1" lang="en-US" altLang="ja-JP" dirty="0">
                <a:solidFill>
                  <a:schemeClr val="tx1"/>
                </a:solidFill>
              </a:rPr>
            </a:br>
            <a:r>
              <a:rPr lang="en-US" altLang="ja-JP" dirty="0">
                <a:solidFill>
                  <a:schemeClr val="tx1"/>
                </a:solidFill>
              </a:rPr>
              <a:t>making</a:t>
            </a:r>
            <a:r>
              <a:rPr kumimoji="1" lang="en-US" altLang="ja-JP" dirty="0">
                <a:solidFill>
                  <a:schemeClr val="tx1"/>
                </a:solidFill>
              </a:rPr>
              <a:t> new software</a:t>
            </a:r>
          </a:p>
          <a:p>
            <a:pPr lvl="1"/>
            <a:r>
              <a:rPr lang="en-US" altLang="ja-JP" dirty="0">
                <a:solidFill>
                  <a:srgbClr val="CC00CC"/>
                </a:solidFill>
              </a:rPr>
              <a:t>PMDK </a:t>
            </a:r>
            <a:r>
              <a:rPr lang="en-US" altLang="ja-JP" dirty="0">
                <a:solidFill>
                  <a:schemeClr val="tx1"/>
                </a:solidFill>
              </a:rPr>
              <a:t>is provided</a:t>
            </a:r>
          </a:p>
          <a:p>
            <a:pPr lvl="2"/>
            <a:r>
              <a:rPr lang="en-US" altLang="ja-JP" dirty="0">
                <a:solidFill>
                  <a:schemeClr val="tx1"/>
                </a:solidFill>
              </a:rPr>
              <a:t>libraries and tools for</a:t>
            </a:r>
            <a:br>
              <a:rPr lang="en-US" altLang="ja-JP" dirty="0">
                <a:solidFill>
                  <a:schemeClr val="tx1"/>
                </a:solidFill>
              </a:rPr>
            </a:br>
            <a:r>
              <a:rPr lang="en-US" altLang="ja-JP" dirty="0">
                <a:solidFill>
                  <a:schemeClr val="tx1"/>
                </a:solidFill>
              </a:rPr>
              <a:t>software which uses DAX</a:t>
            </a:r>
            <a:endParaRPr kumimoji="1" lang="en-US" altLang="ja-JP" dirty="0">
              <a:solidFill>
                <a:srgbClr val="FF0000"/>
              </a:solidFill>
            </a:endParaRPr>
          </a:p>
        </p:txBody>
      </p:sp>
      <p:sp>
        <p:nvSpPr>
          <p:cNvPr id="5" name="フッター プレースホルダー 4"/>
          <p:cNvSpPr>
            <a:spLocks noGrp="1"/>
          </p:cNvSpPr>
          <p:nvPr>
            <p:ph type="ftr" sz="quarter" idx="11"/>
          </p:nvPr>
        </p:nvSpPr>
        <p:spPr/>
        <p:txBody>
          <a:bodyPr/>
          <a:lstStyle/>
          <a:p>
            <a:r>
              <a:rPr lang="de-DE" altLang="ja-JP"/>
              <a:t>Copyright 2018 FUJITSU LIMITED</a:t>
            </a:r>
            <a:endParaRPr lang="de-DE" altLang="ja-JP" dirty="0"/>
          </a:p>
        </p:txBody>
      </p:sp>
      <p:cxnSp>
        <p:nvCxnSpPr>
          <p:cNvPr id="6" name="直線矢印コネクタ 5"/>
          <p:cNvCxnSpPr/>
          <p:nvPr/>
        </p:nvCxnSpPr>
        <p:spPr>
          <a:xfrm flipH="1">
            <a:off x="7740351" y="3696793"/>
            <a:ext cx="1" cy="957828"/>
          </a:xfrm>
          <a:prstGeom prst="straightConnector1">
            <a:avLst/>
          </a:prstGeom>
          <a:ln w="19050">
            <a:solidFill>
              <a:srgbClr val="FF000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7" name="正方形/長方形 6"/>
          <p:cNvSpPr/>
          <p:nvPr/>
        </p:nvSpPr>
        <p:spPr>
          <a:xfrm>
            <a:off x="6367921" y="4670663"/>
            <a:ext cx="1152128" cy="338041"/>
          </a:xfrm>
          <a:prstGeom prst="rect">
            <a:avLst/>
          </a:prstGeom>
          <a:ln>
            <a:solidFill>
              <a:schemeClr val="tx1">
                <a:lumMod val="75000"/>
                <a:lumOff val="25000"/>
              </a:schemeClr>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spcAft>
                <a:spcPts val="0"/>
              </a:spcAft>
            </a:pPr>
            <a:r>
              <a:rPr lang="en-US" altLang="ja-JP" sz="1050" kern="100" dirty="0">
                <a:ea typeface="ＭＳ Ｐ明朝"/>
                <a:cs typeface="MS UI Gothic"/>
              </a:rPr>
              <a:t>DAX enabled</a:t>
            </a:r>
            <a:br>
              <a:rPr lang="en-US" altLang="ja-JP" sz="1050" kern="100" dirty="0">
                <a:ea typeface="ＭＳ Ｐ明朝"/>
                <a:cs typeface="MS UI Gothic"/>
              </a:rPr>
            </a:br>
            <a:r>
              <a:rPr lang="en-US" altLang="ja-JP" sz="1050" kern="100" dirty="0">
                <a:ea typeface="ＭＳ Ｐ明朝"/>
                <a:cs typeface="MS UI Gothic"/>
              </a:rPr>
              <a:t>filesystem</a:t>
            </a:r>
            <a:endParaRPr lang="ja-JP" sz="1050" kern="100" dirty="0">
              <a:effectLst/>
              <a:ea typeface="ＭＳ Ｐ明朝"/>
              <a:cs typeface="MS UI Gothic"/>
            </a:endParaRPr>
          </a:p>
        </p:txBody>
      </p:sp>
      <p:sp>
        <p:nvSpPr>
          <p:cNvPr id="8" name="角丸四角形 7"/>
          <p:cNvSpPr/>
          <p:nvPr/>
        </p:nvSpPr>
        <p:spPr>
          <a:xfrm>
            <a:off x="3707904" y="4502967"/>
            <a:ext cx="5317273" cy="179591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ja-JP" altLang="en-US" sz="2400"/>
          </a:p>
        </p:txBody>
      </p:sp>
      <p:sp>
        <p:nvSpPr>
          <p:cNvPr id="9" name="角丸四角形 8"/>
          <p:cNvSpPr/>
          <p:nvPr/>
        </p:nvSpPr>
        <p:spPr>
          <a:xfrm>
            <a:off x="3707904" y="3140969"/>
            <a:ext cx="5317273" cy="136199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ja-JP" altLang="en-US" sz="2400"/>
          </a:p>
        </p:txBody>
      </p:sp>
      <p:sp>
        <p:nvSpPr>
          <p:cNvPr id="10" name="正方形/長方形 9"/>
          <p:cNvSpPr/>
          <p:nvPr/>
        </p:nvSpPr>
        <p:spPr>
          <a:xfrm>
            <a:off x="3995936" y="6362741"/>
            <a:ext cx="4868696" cy="25542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a:effectLst/>
                <a:ea typeface="ＭＳ Ｐ明朝"/>
                <a:cs typeface="MS UI Gothic"/>
              </a:rPr>
              <a:t>NVDIMM</a:t>
            </a:r>
            <a:endParaRPr lang="ja-JP" sz="1050" kern="100">
              <a:effectLst/>
              <a:ea typeface="ＭＳ Ｐ明朝"/>
              <a:cs typeface="MS UI Gothic"/>
            </a:endParaRPr>
          </a:p>
        </p:txBody>
      </p:sp>
      <p:sp>
        <p:nvSpPr>
          <p:cNvPr id="11" name="正方形/長方形 10"/>
          <p:cNvSpPr/>
          <p:nvPr/>
        </p:nvSpPr>
        <p:spPr>
          <a:xfrm>
            <a:off x="8007674" y="4247547"/>
            <a:ext cx="1017503" cy="255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user layer</a:t>
            </a:r>
            <a:endParaRPr lang="ja-JP" sz="1050" kern="100" dirty="0">
              <a:effectLst/>
              <a:ea typeface="ＭＳ Ｐ明朝"/>
              <a:cs typeface="MS UI Gothic"/>
            </a:endParaRPr>
          </a:p>
        </p:txBody>
      </p:sp>
      <p:sp>
        <p:nvSpPr>
          <p:cNvPr id="12" name="正方形/長方形 11"/>
          <p:cNvSpPr/>
          <p:nvPr/>
        </p:nvSpPr>
        <p:spPr>
          <a:xfrm>
            <a:off x="7895060" y="5137930"/>
            <a:ext cx="1017503" cy="255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kernel </a:t>
            </a:r>
            <a:r>
              <a:rPr lang="en-US" altLang="ja-JP" sz="1050" kern="100" dirty="0">
                <a:effectLst/>
                <a:ea typeface="ＭＳ Ｐ明朝"/>
                <a:cs typeface="MS UI Gothic"/>
              </a:rPr>
              <a:t>layer</a:t>
            </a:r>
            <a:endParaRPr lang="ja-JP" sz="1050" kern="100" dirty="0">
              <a:effectLst/>
              <a:ea typeface="ＭＳ Ｐ明朝"/>
              <a:cs typeface="MS UI Gothic"/>
            </a:endParaRPr>
          </a:p>
        </p:txBody>
      </p:sp>
      <p:sp>
        <p:nvSpPr>
          <p:cNvPr id="13" name="正方形/長方形 12"/>
          <p:cNvSpPr/>
          <p:nvPr/>
        </p:nvSpPr>
        <p:spPr>
          <a:xfrm>
            <a:off x="5220072" y="5875848"/>
            <a:ext cx="2232248" cy="25542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err="1">
                <a:effectLst/>
                <a:ea typeface="ＭＳ Ｐ明朝"/>
                <a:cs typeface="MS UI Gothic"/>
              </a:rPr>
              <a:t>Pmem</a:t>
            </a:r>
            <a:r>
              <a:rPr lang="en-US" altLang="ja-JP" sz="1050" kern="100" dirty="0">
                <a:ea typeface="ＭＳ Ｐ明朝"/>
                <a:cs typeface="MS UI Gothic"/>
              </a:rPr>
              <a:t> (or block window)</a:t>
            </a:r>
            <a:r>
              <a:rPr lang="en-US" altLang="ja-JP" sz="1050" kern="100" dirty="0">
                <a:effectLst/>
                <a:ea typeface="ＭＳ Ｐ明朝"/>
                <a:cs typeface="MS UI Gothic"/>
              </a:rPr>
              <a:t> driver</a:t>
            </a:r>
            <a:endParaRPr lang="ja-JP" sz="1050" kern="100" dirty="0">
              <a:effectLst/>
              <a:ea typeface="ＭＳ Ｐ明朝"/>
              <a:cs typeface="MS UI Gothic"/>
            </a:endParaRPr>
          </a:p>
        </p:txBody>
      </p:sp>
      <p:sp>
        <p:nvSpPr>
          <p:cNvPr id="14" name="正方形/長方形 13"/>
          <p:cNvSpPr/>
          <p:nvPr/>
        </p:nvSpPr>
        <p:spPr>
          <a:xfrm>
            <a:off x="7551328" y="5875848"/>
            <a:ext cx="1269144" cy="25542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device </a:t>
            </a:r>
            <a:r>
              <a:rPr lang="en-US" sz="1050" kern="100" dirty="0" err="1">
                <a:effectLst/>
                <a:ea typeface="ＭＳ Ｐ明朝"/>
                <a:cs typeface="MS UI Gothic"/>
              </a:rPr>
              <a:t>dax</a:t>
            </a:r>
            <a:r>
              <a:rPr lang="en-US" sz="1050" kern="100" dirty="0">
                <a:effectLst/>
                <a:ea typeface="ＭＳ Ｐ明朝"/>
                <a:cs typeface="MS UI Gothic"/>
              </a:rPr>
              <a:t> driver</a:t>
            </a:r>
            <a:endParaRPr lang="ja-JP" sz="1050" kern="100" dirty="0">
              <a:effectLst/>
              <a:ea typeface="ＭＳ Ｐ明朝"/>
              <a:cs typeface="MS UI Gothic"/>
            </a:endParaRPr>
          </a:p>
        </p:txBody>
      </p:sp>
      <p:sp>
        <p:nvSpPr>
          <p:cNvPr id="15" name="正方形/長方形 14"/>
          <p:cNvSpPr/>
          <p:nvPr/>
        </p:nvSpPr>
        <p:spPr>
          <a:xfrm>
            <a:off x="7740351" y="4666652"/>
            <a:ext cx="711159" cy="255420"/>
          </a:xfrm>
          <a:prstGeom prst="rect">
            <a:avLst/>
          </a:prstGeom>
          <a:solidFill>
            <a:schemeClr val="bg1"/>
          </a:solidFill>
          <a:ln>
            <a:prstDash val="sysDot"/>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/dev/</a:t>
            </a:r>
            <a:r>
              <a:rPr lang="en-US" sz="1050" kern="100" dirty="0" err="1">
                <a:effectLst/>
                <a:ea typeface="ＭＳ Ｐ明朝"/>
                <a:cs typeface="MS UI Gothic"/>
              </a:rPr>
              <a:t>dax</a:t>
            </a:r>
            <a:endParaRPr lang="ja-JP" sz="1050" kern="100" dirty="0">
              <a:effectLst/>
              <a:ea typeface="ＭＳ Ｐ明朝"/>
              <a:cs typeface="MS UI Gothic"/>
            </a:endParaRPr>
          </a:p>
        </p:txBody>
      </p:sp>
      <p:sp>
        <p:nvSpPr>
          <p:cNvPr id="16" name="正方形/長方形 15"/>
          <p:cNvSpPr/>
          <p:nvPr/>
        </p:nvSpPr>
        <p:spPr>
          <a:xfrm>
            <a:off x="7452320" y="3335268"/>
            <a:ext cx="1466080" cy="36152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a typeface="ＭＳ Ｐ明朝"/>
                <a:cs typeface="MS UI Gothic"/>
              </a:rPr>
              <a:t>New App with Device DAX</a:t>
            </a:r>
            <a:endParaRPr lang="ja-JP" sz="1050" kern="100" dirty="0">
              <a:effectLst/>
              <a:ea typeface="ＭＳ Ｐ明朝"/>
              <a:cs typeface="MS UI Gothic"/>
            </a:endParaRPr>
          </a:p>
        </p:txBody>
      </p:sp>
      <p:cxnSp>
        <p:nvCxnSpPr>
          <p:cNvPr id="17" name="直線矢印コネクタ 16"/>
          <p:cNvCxnSpPr/>
          <p:nvPr/>
        </p:nvCxnSpPr>
        <p:spPr>
          <a:xfrm flipH="1">
            <a:off x="8100392" y="3696793"/>
            <a:ext cx="1" cy="957828"/>
          </a:xfrm>
          <a:prstGeom prst="straightConnector1">
            <a:avLst/>
          </a:prstGeom>
          <a:ln w="1905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p:nvPr/>
        </p:nvCxnSpPr>
        <p:spPr>
          <a:xfrm>
            <a:off x="8007674" y="4918022"/>
            <a:ext cx="0" cy="957826"/>
          </a:xfrm>
          <a:prstGeom prst="straightConnector1">
            <a:avLst/>
          </a:prstGeom>
          <a:ln w="1905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0" name="正方形/長方形 19"/>
          <p:cNvSpPr/>
          <p:nvPr/>
        </p:nvSpPr>
        <p:spPr>
          <a:xfrm>
            <a:off x="5364088" y="5396726"/>
            <a:ext cx="1093664" cy="19156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BTT </a:t>
            </a:r>
            <a:r>
              <a:rPr lang="en-US" altLang="ja-JP" sz="1050" kern="100" dirty="0">
                <a:effectLst/>
                <a:ea typeface="ＭＳ Ｐ明朝"/>
                <a:cs typeface="MS UI Gothic"/>
              </a:rPr>
              <a:t>driver</a:t>
            </a:r>
            <a:endParaRPr lang="ja-JP" sz="1050" kern="100" dirty="0">
              <a:effectLst/>
              <a:ea typeface="ＭＳ Ｐ明朝"/>
              <a:cs typeface="MS UI Gothic"/>
            </a:endParaRPr>
          </a:p>
        </p:txBody>
      </p:sp>
      <p:cxnSp>
        <p:nvCxnSpPr>
          <p:cNvPr id="21" name="直線矢印コネクタ 20"/>
          <p:cNvCxnSpPr/>
          <p:nvPr/>
        </p:nvCxnSpPr>
        <p:spPr>
          <a:xfrm>
            <a:off x="7812360" y="6131268"/>
            <a:ext cx="0" cy="215513"/>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20" idx="2"/>
          </p:cNvCxnSpPr>
          <p:nvPr/>
        </p:nvCxnSpPr>
        <p:spPr>
          <a:xfrm>
            <a:off x="5910920" y="5588291"/>
            <a:ext cx="0" cy="273602"/>
          </a:xfrm>
          <a:prstGeom prst="straightConnector1">
            <a:avLst/>
          </a:prstGeom>
          <a:ln w="19050">
            <a:solidFill>
              <a:srgbClr val="00B05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3" name="直線矢印コネクタ 22"/>
          <p:cNvCxnSpPr/>
          <p:nvPr/>
        </p:nvCxnSpPr>
        <p:spPr>
          <a:xfrm>
            <a:off x="5619695" y="5005368"/>
            <a:ext cx="0" cy="387982"/>
          </a:xfrm>
          <a:prstGeom prst="straightConnector1">
            <a:avLst/>
          </a:prstGeom>
          <a:ln w="19050">
            <a:solidFill>
              <a:srgbClr val="00B05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4" name="正方形/長方形 23"/>
          <p:cNvSpPr/>
          <p:nvPr/>
        </p:nvSpPr>
        <p:spPr>
          <a:xfrm>
            <a:off x="5076056" y="4654620"/>
            <a:ext cx="1000286" cy="350747"/>
          </a:xfrm>
          <a:prstGeom prst="rect">
            <a:avLst/>
          </a:prstGeom>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sz="1050" kern="100" dirty="0">
                <a:effectLst/>
                <a:ea typeface="ＭＳ Ｐ明朝"/>
                <a:cs typeface="MS UI Gothic"/>
              </a:rPr>
              <a:t>Traditional filesystem</a:t>
            </a:r>
            <a:endParaRPr lang="ja-JP" sz="1050" kern="100" dirty="0">
              <a:effectLst/>
              <a:ea typeface="ＭＳ Ｐ明朝"/>
              <a:cs typeface="MS UI Gothic"/>
            </a:endParaRPr>
          </a:p>
        </p:txBody>
      </p:sp>
      <p:sp>
        <p:nvSpPr>
          <p:cNvPr id="25" name="正方形/長方形 24"/>
          <p:cNvSpPr/>
          <p:nvPr/>
        </p:nvSpPr>
        <p:spPr>
          <a:xfrm>
            <a:off x="4846554" y="3335268"/>
            <a:ext cx="1064366" cy="34915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a typeface="ＭＳ Ｐ明朝"/>
                <a:cs typeface="MS UI Gothic"/>
              </a:rPr>
              <a:t>T</a:t>
            </a:r>
            <a:r>
              <a:rPr lang="en-US" altLang="ja-JP" sz="1050" kern="100" dirty="0">
                <a:effectLst/>
                <a:ea typeface="ＭＳ Ｐ明朝"/>
                <a:cs typeface="MS UI Gothic"/>
              </a:rPr>
              <a:t>raditional App</a:t>
            </a:r>
            <a:endParaRPr lang="ja-JP" sz="1050" kern="100" dirty="0">
              <a:effectLst/>
              <a:ea typeface="ＭＳ Ｐ明朝"/>
              <a:cs typeface="MS UI Gothic"/>
            </a:endParaRPr>
          </a:p>
        </p:txBody>
      </p:sp>
      <p:sp>
        <p:nvSpPr>
          <p:cNvPr id="26" name="正方形/長方形 25"/>
          <p:cNvSpPr/>
          <p:nvPr/>
        </p:nvSpPr>
        <p:spPr>
          <a:xfrm>
            <a:off x="5925173" y="3335268"/>
            <a:ext cx="1455139" cy="34915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a typeface="ＭＳ Ｐ明朝"/>
                <a:cs typeface="MS UI Gothic"/>
              </a:rPr>
              <a:t>New App with Filesystem DAX</a:t>
            </a:r>
            <a:endParaRPr lang="ja-JP" sz="1050" kern="100" dirty="0">
              <a:effectLst/>
              <a:ea typeface="ＭＳ Ｐ明朝"/>
              <a:cs typeface="MS UI Gothic"/>
            </a:endParaRPr>
          </a:p>
        </p:txBody>
      </p:sp>
      <p:cxnSp>
        <p:nvCxnSpPr>
          <p:cNvPr id="27" name="直線矢印コネクタ 26"/>
          <p:cNvCxnSpPr/>
          <p:nvPr/>
        </p:nvCxnSpPr>
        <p:spPr>
          <a:xfrm flipH="1">
            <a:off x="5663592" y="3695308"/>
            <a:ext cx="5472" cy="957828"/>
          </a:xfrm>
          <a:prstGeom prst="straightConnector1">
            <a:avLst/>
          </a:prstGeom>
          <a:ln w="19050">
            <a:solidFill>
              <a:srgbClr val="00B05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9" name="直線矢印コネクタ 28"/>
          <p:cNvCxnSpPr/>
          <p:nvPr/>
        </p:nvCxnSpPr>
        <p:spPr>
          <a:xfrm flipH="1">
            <a:off x="6613557" y="3712758"/>
            <a:ext cx="5472" cy="957828"/>
          </a:xfrm>
          <a:prstGeom prst="straightConnector1">
            <a:avLst/>
          </a:prstGeom>
          <a:ln w="1905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0" name="直線矢印コネクタ 29"/>
          <p:cNvCxnSpPr/>
          <p:nvPr/>
        </p:nvCxnSpPr>
        <p:spPr>
          <a:xfrm>
            <a:off x="7118622" y="5005368"/>
            <a:ext cx="0" cy="854516"/>
          </a:xfrm>
          <a:prstGeom prst="straightConnector1">
            <a:avLst/>
          </a:prstGeom>
          <a:ln w="1905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1" name="直線矢印コネクタ 30"/>
          <p:cNvCxnSpPr/>
          <p:nvPr/>
        </p:nvCxnSpPr>
        <p:spPr>
          <a:xfrm>
            <a:off x="6300192" y="6147232"/>
            <a:ext cx="0" cy="215513"/>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33" name="直線矢印コネクタ 32"/>
          <p:cNvCxnSpPr/>
          <p:nvPr/>
        </p:nvCxnSpPr>
        <p:spPr>
          <a:xfrm flipH="1">
            <a:off x="7113150" y="3712757"/>
            <a:ext cx="5472" cy="957828"/>
          </a:xfrm>
          <a:prstGeom prst="straightConnector1">
            <a:avLst/>
          </a:prstGeom>
          <a:ln w="19050">
            <a:solidFill>
              <a:srgbClr val="0070C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34" name="正方形/長方形 33"/>
          <p:cNvSpPr/>
          <p:nvPr/>
        </p:nvSpPr>
        <p:spPr>
          <a:xfrm>
            <a:off x="6849732" y="3989376"/>
            <a:ext cx="1073872" cy="255420"/>
          </a:xfrm>
          <a:prstGeom prst="rect">
            <a:avLst/>
          </a:prstGeom>
          <a:ln>
            <a:solidFill>
              <a:srgbClr val="CC00CC"/>
            </a:solidFill>
            <a:prstDash val="solid"/>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a typeface="ＭＳ Ｐ明朝"/>
                <a:cs typeface="MS UI Gothic"/>
              </a:rPr>
              <a:t>PMDK</a:t>
            </a:r>
            <a:endParaRPr lang="ja-JP" sz="1050" kern="100" dirty="0">
              <a:effectLst/>
              <a:ea typeface="ＭＳ Ｐ明朝"/>
              <a:cs typeface="MS UI Gothic"/>
            </a:endParaRPr>
          </a:p>
        </p:txBody>
      </p:sp>
      <p:grpSp>
        <p:nvGrpSpPr>
          <p:cNvPr id="38" name="グループ化 37"/>
          <p:cNvGrpSpPr/>
          <p:nvPr/>
        </p:nvGrpSpPr>
        <p:grpSpPr>
          <a:xfrm>
            <a:off x="3861446" y="3335268"/>
            <a:ext cx="1127036" cy="3284906"/>
            <a:chOff x="3861446" y="3335268"/>
            <a:chExt cx="1127036" cy="3284906"/>
          </a:xfrm>
        </p:grpSpPr>
        <p:sp>
          <p:nvSpPr>
            <p:cNvPr id="39" name="正方形/長方形 38"/>
            <p:cNvSpPr/>
            <p:nvPr/>
          </p:nvSpPr>
          <p:spPr>
            <a:xfrm>
              <a:off x="3861446" y="3335268"/>
              <a:ext cx="985108" cy="36004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a typeface="ＭＳ Ｐ明朝"/>
                  <a:cs typeface="MS UI Gothic"/>
                </a:rPr>
                <a:t>management</a:t>
              </a:r>
              <a:br>
                <a:rPr lang="en-US" altLang="ja-JP" sz="1050" kern="100" dirty="0">
                  <a:ea typeface="ＭＳ Ｐ明朝"/>
                  <a:cs typeface="MS UI Gothic"/>
                </a:rPr>
              </a:br>
              <a:r>
                <a:rPr lang="en-US" altLang="ja-JP" sz="1050" kern="100" dirty="0">
                  <a:ea typeface="ＭＳ Ｐ明朝"/>
                  <a:cs typeface="MS UI Gothic"/>
                </a:rPr>
                <a:t>command</a:t>
              </a:r>
              <a:endParaRPr lang="ja-JP" sz="1050" kern="100" dirty="0">
                <a:effectLst/>
                <a:ea typeface="ＭＳ Ｐ明朝"/>
                <a:cs typeface="MS UI Gothic"/>
              </a:endParaRPr>
            </a:p>
          </p:txBody>
        </p:sp>
        <p:cxnSp>
          <p:nvCxnSpPr>
            <p:cNvPr id="40" name="直線矢印コネクタ 39"/>
            <p:cNvCxnSpPr/>
            <p:nvPr/>
          </p:nvCxnSpPr>
          <p:spPr>
            <a:xfrm flipH="1">
              <a:off x="4572001" y="3674107"/>
              <a:ext cx="5472" cy="957828"/>
            </a:xfrm>
            <a:prstGeom prst="straightConnector1">
              <a:avLst/>
            </a:prstGeom>
            <a:ln w="19050">
              <a:solidFill>
                <a:srgbClr val="FFC00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41" name="正方形/長方形 40"/>
            <p:cNvSpPr/>
            <p:nvPr/>
          </p:nvSpPr>
          <p:spPr>
            <a:xfrm>
              <a:off x="3972269" y="4653136"/>
              <a:ext cx="971241" cy="255420"/>
            </a:xfrm>
            <a:prstGeom prst="rect">
              <a:avLst/>
            </a:prstGeom>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err="1">
                  <a:effectLst/>
                  <a:ea typeface="ＭＳ Ｐ明朝"/>
                  <a:cs typeface="MS UI Gothic"/>
                </a:rPr>
                <a:t>sysfs</a:t>
              </a:r>
              <a:endParaRPr lang="ja-JP" sz="1050" kern="100" dirty="0">
                <a:effectLst/>
                <a:ea typeface="ＭＳ Ｐ明朝"/>
                <a:cs typeface="MS UI Gothic"/>
              </a:endParaRPr>
            </a:p>
          </p:txBody>
        </p:sp>
        <p:sp>
          <p:nvSpPr>
            <p:cNvPr id="42" name="正方形/長方形 41"/>
            <p:cNvSpPr/>
            <p:nvPr/>
          </p:nvSpPr>
          <p:spPr>
            <a:xfrm>
              <a:off x="3972269" y="5861893"/>
              <a:ext cx="979843" cy="25542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ffectLst/>
                  <a:ea typeface="ＭＳ Ｐ明朝"/>
                  <a:cs typeface="MS UI Gothic"/>
                </a:rPr>
                <a:t>ACPI driver</a:t>
              </a:r>
              <a:endParaRPr lang="ja-JP" sz="1050" kern="100" dirty="0">
                <a:effectLst/>
                <a:ea typeface="ＭＳ Ｐ明朝"/>
                <a:cs typeface="MS UI Gothic"/>
              </a:endParaRPr>
            </a:p>
          </p:txBody>
        </p:sp>
        <p:cxnSp>
          <p:nvCxnSpPr>
            <p:cNvPr id="43" name="直線矢印コネクタ 42"/>
            <p:cNvCxnSpPr/>
            <p:nvPr/>
          </p:nvCxnSpPr>
          <p:spPr>
            <a:xfrm flipH="1">
              <a:off x="4590169" y="4931096"/>
              <a:ext cx="5472" cy="957828"/>
            </a:xfrm>
            <a:prstGeom prst="straightConnector1">
              <a:avLst/>
            </a:prstGeom>
            <a:ln w="19050">
              <a:solidFill>
                <a:srgbClr val="FFC00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44" name="直線矢印コネクタ 43"/>
            <p:cNvCxnSpPr/>
            <p:nvPr/>
          </p:nvCxnSpPr>
          <p:spPr>
            <a:xfrm>
              <a:off x="4595641" y="6093296"/>
              <a:ext cx="0" cy="271458"/>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sp>
          <p:nvSpPr>
            <p:cNvPr id="45" name="正方形/長方形 44"/>
            <p:cNvSpPr/>
            <p:nvPr/>
          </p:nvSpPr>
          <p:spPr>
            <a:xfrm>
              <a:off x="4008639" y="6364754"/>
              <a:ext cx="979843" cy="25542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US" altLang="ja-JP" sz="1050" kern="100" dirty="0">
                  <a:ea typeface="ＭＳ Ｐ明朝"/>
                  <a:cs typeface="MS UI Gothic"/>
                </a:rPr>
                <a:t>ACPI</a:t>
              </a:r>
              <a:endParaRPr lang="ja-JP" sz="1050" kern="100" dirty="0">
                <a:effectLst/>
                <a:ea typeface="ＭＳ Ｐ明朝"/>
                <a:cs typeface="MS UI Gothic"/>
              </a:endParaRPr>
            </a:p>
          </p:txBody>
        </p:sp>
      </p:grpSp>
      <p:sp>
        <p:nvSpPr>
          <p:cNvPr id="53" name="テキスト ボックス 52"/>
          <p:cNvSpPr txBox="1"/>
          <p:nvPr/>
        </p:nvSpPr>
        <p:spPr>
          <a:xfrm>
            <a:off x="5358251" y="1350060"/>
            <a:ext cx="3554312" cy="369332"/>
          </a:xfrm>
          <a:prstGeom prst="rect">
            <a:avLst/>
          </a:prstGeom>
          <a:noFill/>
        </p:spPr>
        <p:txBody>
          <a:bodyPr wrap="square" rtlCol="0">
            <a:spAutoFit/>
          </a:bodyPr>
          <a:lstStyle/>
          <a:p>
            <a:r>
              <a:rPr kumimoji="1" lang="en-US" altLang="ja-JP" dirty="0">
                <a:latin typeface="+mn-lt"/>
              </a:rPr>
              <a:t>(*) DAX= Direct Access Mode</a:t>
            </a:r>
            <a:endParaRPr kumimoji="1" lang="ja-JP" altLang="en-US" dirty="0">
              <a:latin typeface="+mn-lt"/>
            </a:endParaRPr>
          </a:p>
        </p:txBody>
      </p:sp>
    </p:spTree>
    <p:extLst>
      <p:ext uri="{BB962C8B-B14F-4D97-AF65-F5344CB8AC3E}">
        <p14:creationId xmlns:p14="http://schemas.microsoft.com/office/powerpoint/2010/main" val="2497499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正方形/長方形 11"/>
          <p:cNvSpPr/>
          <p:nvPr/>
        </p:nvSpPr>
        <p:spPr bwMode="gray">
          <a:xfrm>
            <a:off x="1259632" y="3933056"/>
            <a:ext cx="7704856" cy="2592288"/>
          </a:xfrm>
          <a:prstGeom prst="rect">
            <a:avLst/>
          </a:prstGeom>
          <a:no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 name="タイトル 1"/>
          <p:cNvSpPr>
            <a:spLocks noGrp="1"/>
          </p:cNvSpPr>
          <p:nvPr>
            <p:ph type="title"/>
          </p:nvPr>
        </p:nvSpPr>
        <p:spPr/>
        <p:txBody>
          <a:bodyPr/>
          <a:lstStyle/>
          <a:p>
            <a:r>
              <a:rPr kumimoji="1" lang="en-US" altLang="ja-JP" dirty="0"/>
              <a:t>Region and Namespace(1/2)</a:t>
            </a:r>
            <a:endParaRPr kumimoji="1" lang="ja-JP" altLang="en-US" dirty="0"/>
          </a:p>
        </p:txBody>
      </p:sp>
      <p:sp>
        <p:nvSpPr>
          <p:cNvPr id="3" name="コンテンツ プレースホルダー 2"/>
          <p:cNvSpPr>
            <a:spLocks noGrp="1"/>
          </p:cNvSpPr>
          <p:nvPr>
            <p:ph idx="1"/>
          </p:nvPr>
        </p:nvSpPr>
        <p:spPr>
          <a:xfrm>
            <a:off x="168275" y="869950"/>
            <a:ext cx="8786813" cy="2487042"/>
          </a:xfrm>
        </p:spPr>
        <p:txBody>
          <a:bodyPr/>
          <a:lstStyle/>
          <a:p>
            <a:r>
              <a:rPr lang="en-US" altLang="ja-JP" dirty="0"/>
              <a:t>To manage huge amount of NVDIMM, “Region” and “namespace” is defined</a:t>
            </a:r>
          </a:p>
          <a:p>
            <a:pPr lvl="1"/>
            <a:r>
              <a:rPr lang="en-US" altLang="ja-JP" dirty="0"/>
              <a:t>Region</a:t>
            </a:r>
          </a:p>
          <a:p>
            <a:pPr lvl="2"/>
            <a:r>
              <a:rPr lang="en-US" altLang="ja-JP" sz="2000" dirty="0"/>
              <a:t>Region is created by hardware and firmware feature</a:t>
            </a:r>
          </a:p>
          <a:p>
            <a:pPr lvl="2"/>
            <a:r>
              <a:rPr lang="en-US" altLang="ja-JP" sz="2000" dirty="0"/>
              <a:t>Each NVDIMM modules are placed on a System Board(Mother Board)</a:t>
            </a:r>
          </a:p>
          <a:p>
            <a:pPr lvl="2"/>
            <a:r>
              <a:rPr lang="en-US" altLang="ja-JP" sz="2000" dirty="0"/>
              <a:t>You can create regions on NVDIMM modules </a:t>
            </a:r>
          </a:p>
          <a:p>
            <a:pPr lvl="3"/>
            <a:r>
              <a:rPr lang="en-US" altLang="ja-JP" sz="1800" dirty="0"/>
              <a:t>Interleave is available</a:t>
            </a:r>
          </a:p>
          <a:p>
            <a:pPr marL="879475" lvl="3" indent="0">
              <a:buNone/>
            </a:pPr>
            <a:endParaRPr lang="en-US" altLang="ja-JP" sz="1800" dirty="0"/>
          </a:p>
        </p:txBody>
      </p:sp>
      <p:sp>
        <p:nvSpPr>
          <p:cNvPr id="5" name="フッター プレースホルダー 4"/>
          <p:cNvSpPr>
            <a:spLocks noGrp="1"/>
          </p:cNvSpPr>
          <p:nvPr>
            <p:ph type="ftr" sz="quarter" idx="11"/>
          </p:nvPr>
        </p:nvSpPr>
        <p:spPr>
          <a:xfrm>
            <a:off x="4935538" y="6671379"/>
            <a:ext cx="4022725" cy="183446"/>
          </a:xfrm>
        </p:spPr>
        <p:txBody>
          <a:bodyPr/>
          <a:lstStyle/>
          <a:p>
            <a:r>
              <a:rPr lang="de-DE" altLang="ja-JP" sz="700"/>
              <a:t>Copyright 2018 FUJITSU LIMITED</a:t>
            </a:r>
            <a:endParaRPr lang="de-DE" altLang="ja-JP" sz="700" dirty="0"/>
          </a:p>
        </p:txBody>
      </p:sp>
      <p:sp>
        <p:nvSpPr>
          <p:cNvPr id="9" name="正方形/長方形 8"/>
          <p:cNvSpPr/>
          <p:nvPr/>
        </p:nvSpPr>
        <p:spPr bwMode="gray">
          <a:xfrm>
            <a:off x="3505995" y="4085862"/>
            <a:ext cx="5314475" cy="574953"/>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10" name="正方形/長方形 9"/>
          <p:cNvSpPr/>
          <p:nvPr/>
        </p:nvSpPr>
        <p:spPr bwMode="gray">
          <a:xfrm>
            <a:off x="3505995" y="5855367"/>
            <a:ext cx="5314476" cy="529766"/>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11" name="正方形/長方形 10"/>
          <p:cNvSpPr/>
          <p:nvPr/>
        </p:nvSpPr>
        <p:spPr bwMode="gray">
          <a:xfrm>
            <a:off x="3505994" y="4998396"/>
            <a:ext cx="5314477" cy="568807"/>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21" name="正方形/長方形 20"/>
          <p:cNvSpPr/>
          <p:nvPr/>
        </p:nvSpPr>
        <p:spPr bwMode="gray">
          <a:xfrm>
            <a:off x="5436095" y="4085862"/>
            <a:ext cx="3384375" cy="574953"/>
          </a:xfrm>
          <a:prstGeom prst="rect">
            <a:avLst/>
          </a:prstGeom>
          <a:solidFill>
            <a:schemeClr val="bg1">
              <a:lumMod val="95000"/>
              <a:alpha val="69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region 1</a:t>
            </a:r>
          </a:p>
        </p:txBody>
      </p:sp>
      <p:sp>
        <p:nvSpPr>
          <p:cNvPr id="22" name="正方形/長方形 21"/>
          <p:cNvSpPr/>
          <p:nvPr/>
        </p:nvSpPr>
        <p:spPr bwMode="gray">
          <a:xfrm>
            <a:off x="5436096" y="4998396"/>
            <a:ext cx="2448275" cy="568808"/>
          </a:xfrm>
          <a:prstGeom prst="rect">
            <a:avLst/>
          </a:prstGeom>
          <a:solidFill>
            <a:schemeClr val="bg1">
              <a:lumMod val="95000"/>
              <a:alpha val="75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region 2</a:t>
            </a:r>
          </a:p>
        </p:txBody>
      </p:sp>
      <p:sp>
        <p:nvSpPr>
          <p:cNvPr id="4" name="正方形/長方形 3"/>
          <p:cNvSpPr/>
          <p:nvPr/>
        </p:nvSpPr>
        <p:spPr bwMode="gray">
          <a:xfrm>
            <a:off x="3635895" y="4064785"/>
            <a:ext cx="1800201" cy="2320348"/>
          </a:xfrm>
          <a:prstGeom prst="rect">
            <a:avLst/>
          </a:prstGeom>
          <a:solidFill>
            <a:schemeClr val="bg1">
              <a:lumMod val="95000"/>
              <a:alpha val="87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18" name="テキスト ボックス 17"/>
          <p:cNvSpPr txBox="1"/>
          <p:nvPr/>
        </p:nvSpPr>
        <p:spPr>
          <a:xfrm>
            <a:off x="3635894" y="4166820"/>
            <a:ext cx="1800201" cy="1631216"/>
          </a:xfrm>
          <a:prstGeom prst="rect">
            <a:avLst/>
          </a:prstGeom>
          <a:noFill/>
        </p:spPr>
        <p:txBody>
          <a:bodyPr wrap="square" rtlCol="0">
            <a:spAutoFit/>
          </a:bodyPr>
          <a:lstStyle/>
          <a:p>
            <a:r>
              <a:rPr lang="en-US" altLang="ja-JP" sz="2000" dirty="0">
                <a:latin typeface="+mn-lt"/>
              </a:rPr>
              <a:t>region 0</a:t>
            </a:r>
          </a:p>
          <a:p>
            <a:endParaRPr lang="en-US" altLang="ja-JP" sz="2000" dirty="0">
              <a:latin typeface="+mn-lt"/>
            </a:endParaRPr>
          </a:p>
          <a:p>
            <a:r>
              <a:rPr lang="en-US" altLang="ja-JP" sz="2000" dirty="0">
                <a:latin typeface="+mn-lt"/>
              </a:rPr>
              <a:t>(This is </a:t>
            </a:r>
          </a:p>
          <a:p>
            <a:r>
              <a:rPr lang="en-US" altLang="ja-JP" sz="2000" dirty="0">
                <a:latin typeface="+mn-lt"/>
              </a:rPr>
              <a:t>Interleaved region) </a:t>
            </a:r>
          </a:p>
        </p:txBody>
      </p:sp>
      <p:sp>
        <p:nvSpPr>
          <p:cNvPr id="25" name="テキスト ボックス 24"/>
          <p:cNvSpPr txBox="1"/>
          <p:nvPr/>
        </p:nvSpPr>
        <p:spPr>
          <a:xfrm>
            <a:off x="150583" y="4925783"/>
            <a:ext cx="899592" cy="584775"/>
          </a:xfrm>
          <a:prstGeom prst="rect">
            <a:avLst/>
          </a:prstGeom>
          <a:noFill/>
        </p:spPr>
        <p:txBody>
          <a:bodyPr wrap="square" rtlCol="0">
            <a:spAutoFit/>
          </a:bodyPr>
          <a:lstStyle/>
          <a:p>
            <a:pPr algn="l"/>
            <a:r>
              <a:rPr kumimoji="1" lang="en-US" altLang="ja-JP" sz="1600" dirty="0">
                <a:latin typeface="+mn-lt"/>
              </a:rPr>
              <a:t>System</a:t>
            </a:r>
            <a:br>
              <a:rPr kumimoji="1" lang="en-US" altLang="ja-JP" sz="1600" dirty="0">
                <a:latin typeface="+mn-lt"/>
              </a:rPr>
            </a:br>
            <a:r>
              <a:rPr kumimoji="1" lang="en-US" altLang="ja-JP" sz="1600" dirty="0">
                <a:latin typeface="+mn-lt"/>
              </a:rPr>
              <a:t> Board</a:t>
            </a:r>
            <a:endParaRPr kumimoji="1" lang="ja-JP" altLang="en-US" sz="1600" dirty="0">
              <a:latin typeface="+mn-lt"/>
            </a:endParaRPr>
          </a:p>
        </p:txBody>
      </p:sp>
      <p:sp>
        <p:nvSpPr>
          <p:cNvPr id="26" name="テキスト ボックス 25"/>
          <p:cNvSpPr txBox="1"/>
          <p:nvPr/>
        </p:nvSpPr>
        <p:spPr>
          <a:xfrm>
            <a:off x="1247821" y="4204061"/>
            <a:ext cx="1913311" cy="338554"/>
          </a:xfrm>
          <a:prstGeom prst="rect">
            <a:avLst/>
          </a:prstGeom>
          <a:noFill/>
        </p:spPr>
        <p:txBody>
          <a:bodyPr wrap="square" rtlCol="0">
            <a:spAutoFit/>
          </a:bodyPr>
          <a:lstStyle/>
          <a:p>
            <a:r>
              <a:rPr kumimoji="1" lang="en-US" altLang="ja-JP" sz="1600" dirty="0">
                <a:latin typeface="+mn-lt"/>
              </a:rPr>
              <a:t>NVDIMM module1</a:t>
            </a:r>
          </a:p>
        </p:txBody>
      </p:sp>
      <p:sp>
        <p:nvSpPr>
          <p:cNvPr id="27" name="テキスト ボックス 26"/>
          <p:cNvSpPr txBox="1"/>
          <p:nvPr/>
        </p:nvSpPr>
        <p:spPr>
          <a:xfrm>
            <a:off x="1190465" y="5113523"/>
            <a:ext cx="1970135" cy="338554"/>
          </a:xfrm>
          <a:prstGeom prst="rect">
            <a:avLst/>
          </a:prstGeom>
          <a:noFill/>
        </p:spPr>
        <p:txBody>
          <a:bodyPr wrap="square" rtlCol="0">
            <a:spAutoFit/>
          </a:bodyPr>
          <a:lstStyle/>
          <a:p>
            <a:r>
              <a:rPr kumimoji="1" lang="en-US" altLang="ja-JP" sz="1600" dirty="0">
                <a:latin typeface="+mn-lt"/>
              </a:rPr>
              <a:t>NVDIMM module2</a:t>
            </a:r>
            <a:endParaRPr kumimoji="1" lang="ja-JP" altLang="en-US" sz="1600" dirty="0">
              <a:latin typeface="+mn-lt"/>
            </a:endParaRPr>
          </a:p>
        </p:txBody>
      </p:sp>
      <p:sp>
        <p:nvSpPr>
          <p:cNvPr id="28" name="テキスト ボックス 27"/>
          <p:cNvSpPr txBox="1"/>
          <p:nvPr/>
        </p:nvSpPr>
        <p:spPr>
          <a:xfrm>
            <a:off x="1232240" y="5950973"/>
            <a:ext cx="1970134" cy="338554"/>
          </a:xfrm>
          <a:prstGeom prst="rect">
            <a:avLst/>
          </a:prstGeom>
          <a:noFill/>
        </p:spPr>
        <p:txBody>
          <a:bodyPr wrap="square" rtlCol="0">
            <a:spAutoFit/>
          </a:bodyPr>
          <a:lstStyle/>
          <a:p>
            <a:r>
              <a:rPr kumimoji="1" lang="en-US" altLang="ja-JP" sz="1600" dirty="0">
                <a:latin typeface="+mn-lt"/>
              </a:rPr>
              <a:t>NVDIMM module 3</a:t>
            </a:r>
            <a:endParaRPr kumimoji="1" lang="ja-JP" altLang="en-US" sz="1600" dirty="0">
              <a:latin typeface="+mn-lt"/>
            </a:endParaRPr>
          </a:p>
        </p:txBody>
      </p:sp>
      <p:cxnSp>
        <p:nvCxnSpPr>
          <p:cNvPr id="7" name="直線矢印コネクタ 6"/>
          <p:cNvCxnSpPr>
            <a:stCxn id="26" idx="3"/>
            <a:endCxn id="9" idx="1"/>
          </p:cNvCxnSpPr>
          <p:nvPr/>
        </p:nvCxnSpPr>
        <p:spPr bwMode="auto">
          <a:xfrm>
            <a:off x="3161132" y="4373338"/>
            <a:ext cx="344863" cy="1"/>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15" name="直線矢印コネクタ 14"/>
          <p:cNvCxnSpPr>
            <a:stCxn id="27" idx="3"/>
            <a:endCxn id="11" idx="1"/>
          </p:cNvCxnSpPr>
          <p:nvPr/>
        </p:nvCxnSpPr>
        <p:spPr bwMode="auto">
          <a:xfrm>
            <a:off x="3160600" y="5282800"/>
            <a:ext cx="345394" cy="0"/>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31" name="直線矢印コネクタ 30"/>
          <p:cNvCxnSpPr>
            <a:stCxn id="28" idx="3"/>
            <a:endCxn id="10" idx="1"/>
          </p:cNvCxnSpPr>
          <p:nvPr/>
        </p:nvCxnSpPr>
        <p:spPr bwMode="auto">
          <a:xfrm>
            <a:off x="3202374" y="6120250"/>
            <a:ext cx="303621" cy="0"/>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48" name="左中かっこ 47"/>
          <p:cNvSpPr/>
          <p:nvPr/>
        </p:nvSpPr>
        <p:spPr bwMode="auto">
          <a:xfrm>
            <a:off x="909886" y="3933056"/>
            <a:ext cx="280579" cy="2592288"/>
          </a:xfrm>
          <a:prstGeom prst="leftBrace">
            <a:avLst>
              <a:gd name="adj1" fmla="val 8333"/>
              <a:gd name="adj2" fmla="val 49999"/>
            </a:avLst>
          </a:prstGeom>
          <a:noFill/>
          <a:ln w="9525" cap="flat" cmpd="sng" algn="ctr">
            <a:solidFill>
              <a:srgbClr val="57564F"/>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a:ln>
                <a:noFill/>
              </a:ln>
              <a:solidFill>
                <a:srgbClr val="000000"/>
              </a:solidFill>
              <a:effectLst/>
              <a:latin typeface="ＭＳ Ｐゴシック" pitchFamily="50" charset="-128"/>
              <a:ea typeface="ＭＳ Ｐゴシック" pitchFamily="50" charset="-128"/>
            </a:endParaRPr>
          </a:p>
        </p:txBody>
      </p:sp>
    </p:spTree>
    <p:extLst>
      <p:ext uri="{BB962C8B-B14F-4D97-AF65-F5344CB8AC3E}">
        <p14:creationId xmlns:p14="http://schemas.microsoft.com/office/powerpoint/2010/main" val="34566440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Region and Namespace (2/2)</a:t>
            </a:r>
            <a:endParaRPr kumimoji="1" lang="ja-JP" altLang="en-US" dirty="0"/>
          </a:p>
        </p:txBody>
      </p:sp>
      <p:sp>
        <p:nvSpPr>
          <p:cNvPr id="3" name="コンテンツ プレースホルダー 2"/>
          <p:cNvSpPr>
            <a:spLocks noGrp="1"/>
          </p:cNvSpPr>
          <p:nvPr>
            <p:ph idx="1"/>
          </p:nvPr>
        </p:nvSpPr>
        <p:spPr>
          <a:xfrm>
            <a:off x="150583" y="764704"/>
            <a:ext cx="8786813" cy="2487042"/>
          </a:xfrm>
        </p:spPr>
        <p:txBody>
          <a:bodyPr/>
          <a:lstStyle/>
          <a:p>
            <a:pPr lvl="1"/>
            <a:r>
              <a:rPr lang="en-US" altLang="ja-JP" sz="2400" dirty="0"/>
              <a:t>Namespace</a:t>
            </a:r>
          </a:p>
          <a:p>
            <a:pPr lvl="2"/>
            <a:r>
              <a:rPr lang="en-US" altLang="ja-JP" sz="2000" dirty="0"/>
              <a:t>You can create namespaces on each region by </a:t>
            </a:r>
            <a:r>
              <a:rPr lang="en-US" altLang="ja-JP" sz="2000" dirty="0" err="1"/>
              <a:t>ndctl</a:t>
            </a:r>
            <a:r>
              <a:rPr lang="en-US" altLang="ja-JP" sz="2000" dirty="0"/>
              <a:t> command</a:t>
            </a:r>
          </a:p>
          <a:p>
            <a:pPr lvl="3"/>
            <a:r>
              <a:rPr lang="en-US" altLang="ja-JP" sz="1800" dirty="0"/>
              <a:t>Namespace concept is likely LUN of SCSI</a:t>
            </a:r>
          </a:p>
          <a:p>
            <a:pPr lvl="3"/>
            <a:r>
              <a:rPr lang="en-US" altLang="ja-JP" sz="1800" dirty="0"/>
              <a:t>You can make plural namespaces on a region, if you wish</a:t>
            </a:r>
          </a:p>
          <a:p>
            <a:pPr lvl="3"/>
            <a:r>
              <a:rPr lang="en-US" altLang="ja-JP" sz="1800" dirty="0"/>
              <a:t>You can specify storage, filesystem-</a:t>
            </a:r>
            <a:r>
              <a:rPr lang="en-US" altLang="ja-JP" sz="1800" dirty="0" err="1"/>
              <a:t>dax</a:t>
            </a:r>
            <a:r>
              <a:rPr lang="en-US" altLang="ja-JP" sz="1800" dirty="0"/>
              <a:t>, or device </a:t>
            </a:r>
            <a:r>
              <a:rPr lang="en-US" altLang="ja-JP" sz="1800" dirty="0" err="1"/>
              <a:t>dax</a:t>
            </a:r>
            <a:r>
              <a:rPr lang="en-US" altLang="ja-JP" sz="1800" dirty="0"/>
              <a:t> at this time</a:t>
            </a:r>
          </a:p>
          <a:p>
            <a:pPr lvl="2"/>
            <a:r>
              <a:rPr lang="en-US" altLang="ja-JP" sz="2000" dirty="0"/>
              <a:t>NVDIMM driver names each NVDIMM module “</a:t>
            </a:r>
            <a:r>
              <a:rPr lang="en-US" altLang="ja-JP" sz="2000" dirty="0" err="1"/>
              <a:t>nmemX</a:t>
            </a:r>
            <a:r>
              <a:rPr lang="en-US" altLang="ja-JP" sz="2000" dirty="0"/>
              <a:t>”</a:t>
            </a:r>
            <a:endParaRPr lang="ja-JP" altLang="en-US" sz="2000" dirty="0"/>
          </a:p>
          <a:p>
            <a:pPr lvl="2"/>
            <a:r>
              <a:rPr lang="en-US" altLang="ja-JP" sz="2000" dirty="0"/>
              <a:t>/dev/</a:t>
            </a:r>
            <a:r>
              <a:rPr lang="en-US" altLang="ja-JP" sz="2000" dirty="0" err="1"/>
              <a:t>pmemX</a:t>
            </a:r>
            <a:r>
              <a:rPr lang="en-US" altLang="ja-JP" sz="2000" dirty="0"/>
              <a:t> or /dev/</a:t>
            </a:r>
            <a:r>
              <a:rPr lang="en-US" altLang="ja-JP" sz="2000" dirty="0" err="1"/>
              <a:t>daxY</a:t>
            </a:r>
            <a:r>
              <a:rPr lang="en-US" altLang="ja-JP" sz="2000" dirty="0"/>
              <a:t> is named for each namespace</a:t>
            </a:r>
          </a:p>
          <a:p>
            <a:pPr lvl="3"/>
            <a:r>
              <a:rPr lang="en-US" altLang="ja-JP" sz="1800" dirty="0"/>
              <a:t>If Storage mode or Filesystem DAX, you can make partition and filesystem on the /dev/</a:t>
            </a:r>
            <a:r>
              <a:rPr lang="en-US" altLang="ja-JP" sz="1800" dirty="0" err="1"/>
              <a:t>pmemXXX</a:t>
            </a:r>
            <a:r>
              <a:rPr lang="en-US" altLang="ja-JP" sz="1800" dirty="0"/>
              <a:t> </a:t>
            </a:r>
          </a:p>
        </p:txBody>
      </p:sp>
      <p:sp>
        <p:nvSpPr>
          <p:cNvPr id="41" name="正方形/長方形 40"/>
          <p:cNvSpPr/>
          <p:nvPr/>
        </p:nvSpPr>
        <p:spPr bwMode="gray">
          <a:xfrm>
            <a:off x="1259632" y="3933056"/>
            <a:ext cx="7704856" cy="2592288"/>
          </a:xfrm>
          <a:prstGeom prst="rect">
            <a:avLst/>
          </a:prstGeom>
          <a:no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42" name="フッター プレースホルダー 4"/>
          <p:cNvSpPr>
            <a:spLocks noGrp="1"/>
          </p:cNvSpPr>
          <p:nvPr>
            <p:ph type="ftr" sz="quarter" idx="11"/>
          </p:nvPr>
        </p:nvSpPr>
        <p:spPr>
          <a:xfrm>
            <a:off x="4935538" y="6671379"/>
            <a:ext cx="4022725" cy="183446"/>
          </a:xfrm>
        </p:spPr>
        <p:txBody>
          <a:bodyPr/>
          <a:lstStyle/>
          <a:p>
            <a:r>
              <a:rPr lang="de-DE" altLang="ja-JP" sz="700"/>
              <a:t>Copyright 2018 FUJITSU LIMITED</a:t>
            </a:r>
            <a:endParaRPr lang="de-DE" altLang="ja-JP" sz="700" dirty="0"/>
          </a:p>
        </p:txBody>
      </p:sp>
      <p:sp>
        <p:nvSpPr>
          <p:cNvPr id="43" name="正方形/長方形 42"/>
          <p:cNvSpPr/>
          <p:nvPr/>
        </p:nvSpPr>
        <p:spPr bwMode="gray">
          <a:xfrm>
            <a:off x="3491880" y="4085862"/>
            <a:ext cx="5170462" cy="574953"/>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44" name="正方形/長方形 43"/>
          <p:cNvSpPr/>
          <p:nvPr/>
        </p:nvSpPr>
        <p:spPr bwMode="gray">
          <a:xfrm>
            <a:off x="3505995" y="5855367"/>
            <a:ext cx="5314476" cy="529766"/>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45" name="正方形/長方形 44"/>
          <p:cNvSpPr/>
          <p:nvPr/>
        </p:nvSpPr>
        <p:spPr bwMode="gray">
          <a:xfrm>
            <a:off x="3505994" y="4998396"/>
            <a:ext cx="5314477" cy="568807"/>
          </a:xfrm>
          <a:prstGeom prst="rect">
            <a:avLst/>
          </a:prstGeom>
          <a:solidFill>
            <a:schemeClr val="bg1"/>
          </a:solidFill>
          <a:ln w="952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46" name="正方形/長方形 45"/>
          <p:cNvSpPr/>
          <p:nvPr/>
        </p:nvSpPr>
        <p:spPr bwMode="gray">
          <a:xfrm>
            <a:off x="5436096" y="4085862"/>
            <a:ext cx="3240361" cy="574953"/>
          </a:xfrm>
          <a:prstGeom prst="rect">
            <a:avLst/>
          </a:prstGeom>
          <a:solidFill>
            <a:schemeClr val="bg1">
              <a:lumMod val="95000"/>
              <a:alpha val="69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region 1</a:t>
            </a:r>
          </a:p>
        </p:txBody>
      </p:sp>
      <p:sp>
        <p:nvSpPr>
          <p:cNvPr id="47" name="正方形/長方形 46"/>
          <p:cNvSpPr/>
          <p:nvPr/>
        </p:nvSpPr>
        <p:spPr bwMode="gray">
          <a:xfrm>
            <a:off x="5436096" y="4998396"/>
            <a:ext cx="2448275" cy="568808"/>
          </a:xfrm>
          <a:prstGeom prst="rect">
            <a:avLst/>
          </a:prstGeom>
          <a:solidFill>
            <a:schemeClr val="bg1">
              <a:lumMod val="95000"/>
              <a:alpha val="75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effectLst/>
                <a:latin typeface="+mj-lt"/>
                <a:ea typeface="+mn-ea"/>
              </a:rPr>
              <a:t>region 2</a:t>
            </a:r>
          </a:p>
        </p:txBody>
      </p:sp>
      <p:sp>
        <p:nvSpPr>
          <p:cNvPr id="48" name="正方形/長方形 47"/>
          <p:cNvSpPr/>
          <p:nvPr/>
        </p:nvSpPr>
        <p:spPr bwMode="gray">
          <a:xfrm>
            <a:off x="3635895" y="4064785"/>
            <a:ext cx="1800201" cy="2320348"/>
          </a:xfrm>
          <a:prstGeom prst="rect">
            <a:avLst/>
          </a:prstGeom>
          <a:solidFill>
            <a:schemeClr val="bg1">
              <a:lumMod val="95000"/>
              <a:alpha val="87000"/>
            </a:schemeClr>
          </a:solidFill>
          <a:ln w="15875"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600" b="0" i="0" u="none" strike="noStrike" cap="none" normalizeH="0" baseline="0" dirty="0" err="1">
              <a:ln>
                <a:noFill/>
              </a:ln>
              <a:effectLst/>
              <a:latin typeface="+mj-lt"/>
              <a:ea typeface="+mn-ea"/>
            </a:endParaRPr>
          </a:p>
        </p:txBody>
      </p:sp>
      <p:sp>
        <p:nvSpPr>
          <p:cNvPr id="50" name="テキスト ボックス 49"/>
          <p:cNvSpPr txBox="1"/>
          <p:nvPr/>
        </p:nvSpPr>
        <p:spPr>
          <a:xfrm>
            <a:off x="150583" y="4925783"/>
            <a:ext cx="899592" cy="584775"/>
          </a:xfrm>
          <a:prstGeom prst="rect">
            <a:avLst/>
          </a:prstGeom>
          <a:noFill/>
        </p:spPr>
        <p:txBody>
          <a:bodyPr wrap="square" rtlCol="0">
            <a:spAutoFit/>
          </a:bodyPr>
          <a:lstStyle/>
          <a:p>
            <a:pPr algn="l"/>
            <a:r>
              <a:rPr kumimoji="1" lang="en-US" altLang="ja-JP" sz="1600" dirty="0">
                <a:latin typeface="+mn-lt"/>
              </a:rPr>
              <a:t>System</a:t>
            </a:r>
            <a:br>
              <a:rPr kumimoji="1" lang="en-US" altLang="ja-JP" sz="1600" dirty="0">
                <a:latin typeface="+mn-lt"/>
              </a:rPr>
            </a:br>
            <a:r>
              <a:rPr kumimoji="1" lang="en-US" altLang="ja-JP" sz="1600" dirty="0">
                <a:latin typeface="+mn-lt"/>
              </a:rPr>
              <a:t> Board</a:t>
            </a:r>
            <a:endParaRPr kumimoji="1" lang="ja-JP" altLang="en-US" sz="1600" dirty="0">
              <a:latin typeface="+mn-lt"/>
            </a:endParaRPr>
          </a:p>
        </p:txBody>
      </p:sp>
      <p:sp>
        <p:nvSpPr>
          <p:cNvPr id="51" name="テキスト ボックス 50"/>
          <p:cNvSpPr txBox="1"/>
          <p:nvPr/>
        </p:nvSpPr>
        <p:spPr>
          <a:xfrm>
            <a:off x="1233969" y="4096338"/>
            <a:ext cx="1913311" cy="584775"/>
          </a:xfrm>
          <a:prstGeom prst="rect">
            <a:avLst/>
          </a:prstGeom>
          <a:noFill/>
        </p:spPr>
        <p:txBody>
          <a:bodyPr wrap="square" rtlCol="0">
            <a:spAutoFit/>
          </a:bodyPr>
          <a:lstStyle/>
          <a:p>
            <a:r>
              <a:rPr kumimoji="1" lang="en-US" altLang="ja-JP" sz="1600" dirty="0">
                <a:latin typeface="+mn-lt"/>
              </a:rPr>
              <a:t>NVDIMM module1</a:t>
            </a:r>
          </a:p>
          <a:p>
            <a:r>
              <a:rPr lang="en-US" altLang="ja-JP" sz="1600" dirty="0">
                <a:latin typeface="+mn-lt"/>
              </a:rPr>
              <a:t>(nmem1)</a:t>
            </a:r>
            <a:endParaRPr kumimoji="1" lang="ja-JP" altLang="en-US" sz="1600" dirty="0">
              <a:latin typeface="+mn-lt"/>
            </a:endParaRPr>
          </a:p>
        </p:txBody>
      </p:sp>
      <p:sp>
        <p:nvSpPr>
          <p:cNvPr id="52" name="テキスト ボックス 51"/>
          <p:cNvSpPr txBox="1"/>
          <p:nvPr/>
        </p:nvSpPr>
        <p:spPr>
          <a:xfrm>
            <a:off x="1190465" y="4982428"/>
            <a:ext cx="1970135" cy="584775"/>
          </a:xfrm>
          <a:prstGeom prst="rect">
            <a:avLst/>
          </a:prstGeom>
          <a:noFill/>
        </p:spPr>
        <p:txBody>
          <a:bodyPr wrap="square" rtlCol="0">
            <a:spAutoFit/>
          </a:bodyPr>
          <a:lstStyle/>
          <a:p>
            <a:r>
              <a:rPr kumimoji="1" lang="en-US" altLang="ja-JP" sz="1600" dirty="0">
                <a:latin typeface="+mn-lt"/>
              </a:rPr>
              <a:t>NVDIMM module2</a:t>
            </a:r>
            <a:br>
              <a:rPr kumimoji="1" lang="en-US" altLang="ja-JP" sz="1600" dirty="0">
                <a:latin typeface="+mn-lt"/>
              </a:rPr>
            </a:br>
            <a:r>
              <a:rPr kumimoji="1" lang="en-US" altLang="ja-JP" sz="1600" dirty="0">
                <a:latin typeface="+mn-lt"/>
              </a:rPr>
              <a:t>(nmem2)</a:t>
            </a:r>
            <a:endParaRPr kumimoji="1" lang="ja-JP" altLang="en-US" sz="1600" dirty="0">
              <a:latin typeface="+mn-lt"/>
            </a:endParaRPr>
          </a:p>
        </p:txBody>
      </p:sp>
      <p:sp>
        <p:nvSpPr>
          <p:cNvPr id="53" name="テキスト ボックス 52"/>
          <p:cNvSpPr txBox="1"/>
          <p:nvPr/>
        </p:nvSpPr>
        <p:spPr>
          <a:xfrm>
            <a:off x="1232240" y="5832877"/>
            <a:ext cx="1970134" cy="584775"/>
          </a:xfrm>
          <a:prstGeom prst="rect">
            <a:avLst/>
          </a:prstGeom>
          <a:noFill/>
        </p:spPr>
        <p:txBody>
          <a:bodyPr wrap="square" rtlCol="0">
            <a:spAutoFit/>
          </a:bodyPr>
          <a:lstStyle/>
          <a:p>
            <a:r>
              <a:rPr kumimoji="1" lang="en-US" altLang="ja-JP" sz="1600" dirty="0">
                <a:latin typeface="+mn-lt"/>
              </a:rPr>
              <a:t>NVDIMM module 3</a:t>
            </a:r>
            <a:br>
              <a:rPr kumimoji="1" lang="en-US" altLang="ja-JP" sz="1600" dirty="0">
                <a:latin typeface="+mn-lt"/>
              </a:rPr>
            </a:br>
            <a:r>
              <a:rPr kumimoji="1" lang="en-US" altLang="ja-JP" sz="1600" dirty="0">
                <a:latin typeface="+mn-lt"/>
              </a:rPr>
              <a:t>(nmem3)</a:t>
            </a:r>
            <a:endParaRPr kumimoji="1" lang="ja-JP" altLang="en-US" sz="1600" dirty="0">
              <a:latin typeface="+mn-lt"/>
            </a:endParaRPr>
          </a:p>
        </p:txBody>
      </p:sp>
      <p:cxnSp>
        <p:nvCxnSpPr>
          <p:cNvPr id="54" name="直線矢印コネクタ 53"/>
          <p:cNvCxnSpPr>
            <a:stCxn id="51" idx="3"/>
            <a:endCxn id="43" idx="1"/>
          </p:cNvCxnSpPr>
          <p:nvPr/>
        </p:nvCxnSpPr>
        <p:spPr bwMode="auto">
          <a:xfrm flipV="1">
            <a:off x="3147280" y="4373339"/>
            <a:ext cx="344600" cy="15387"/>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55" name="直線矢印コネクタ 54"/>
          <p:cNvCxnSpPr>
            <a:stCxn id="52" idx="3"/>
            <a:endCxn id="45" idx="1"/>
          </p:cNvCxnSpPr>
          <p:nvPr/>
        </p:nvCxnSpPr>
        <p:spPr bwMode="auto">
          <a:xfrm>
            <a:off x="3160600" y="5274816"/>
            <a:ext cx="345394" cy="7984"/>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cxnSp>
        <p:nvCxnSpPr>
          <p:cNvPr id="56" name="直線矢印コネクタ 55"/>
          <p:cNvCxnSpPr>
            <a:stCxn id="53" idx="3"/>
            <a:endCxn id="44" idx="1"/>
          </p:cNvCxnSpPr>
          <p:nvPr/>
        </p:nvCxnSpPr>
        <p:spPr bwMode="auto">
          <a:xfrm flipV="1">
            <a:off x="3202374" y="6120250"/>
            <a:ext cx="303621" cy="5015"/>
          </a:xfrm>
          <a:prstGeom prst="straightConnector1">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arrow"/>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
        <p:nvSpPr>
          <p:cNvPr id="57" name="左中かっこ 56"/>
          <p:cNvSpPr/>
          <p:nvPr/>
        </p:nvSpPr>
        <p:spPr bwMode="auto">
          <a:xfrm>
            <a:off x="909886" y="3933056"/>
            <a:ext cx="280579" cy="2592288"/>
          </a:xfrm>
          <a:prstGeom prst="leftBrace">
            <a:avLst>
              <a:gd name="adj1" fmla="val 8333"/>
              <a:gd name="adj2" fmla="val 49999"/>
            </a:avLst>
          </a:prstGeom>
          <a:noFill/>
          <a:ln w="9525" cap="flat" cmpd="sng" algn="ctr">
            <a:solidFill>
              <a:srgbClr val="57564F"/>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endParaRPr kumimoji="1" lang="ja-JP" altLang="en-US" sz="1800" b="0" i="0" u="none" strike="noStrike" cap="none" normalizeH="0" baseline="0">
              <a:ln>
                <a:noFill/>
              </a:ln>
              <a:solidFill>
                <a:srgbClr val="000000"/>
              </a:solidFill>
              <a:effectLst/>
              <a:latin typeface="ＭＳ Ｐゴシック" pitchFamily="50" charset="-128"/>
              <a:ea typeface="ＭＳ Ｐゴシック" pitchFamily="50" charset="-128"/>
            </a:endParaRPr>
          </a:p>
        </p:txBody>
      </p:sp>
      <p:sp>
        <p:nvSpPr>
          <p:cNvPr id="58" name="正方形/長方形 57"/>
          <p:cNvSpPr/>
          <p:nvPr/>
        </p:nvSpPr>
        <p:spPr bwMode="gray">
          <a:xfrm>
            <a:off x="3635895" y="4073772"/>
            <a:ext cx="1800201" cy="2288795"/>
          </a:xfrm>
          <a:prstGeom prst="rect">
            <a:avLst/>
          </a:prstGeom>
          <a:solidFill>
            <a:schemeClr val="bg1">
              <a:lumMod val="50000"/>
              <a:alpha val="88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2000" b="0" i="0" u="none" strike="noStrike" cap="none" normalizeH="0" baseline="0" dirty="0">
                <a:ln>
                  <a:noFill/>
                </a:ln>
                <a:solidFill>
                  <a:schemeClr val="bg1"/>
                </a:solidFill>
                <a:effectLst>
                  <a:outerShdw blurRad="38100" dist="38100" dir="2700000" algn="tl">
                    <a:srgbClr val="000000">
                      <a:alpha val="43137"/>
                    </a:srgbClr>
                  </a:outerShdw>
                </a:effectLst>
                <a:latin typeface="+mj-lt"/>
                <a:ea typeface="+mn-ea"/>
              </a:rPr>
              <a:t>namespace0.0</a:t>
            </a:r>
          </a:p>
          <a:p>
            <a:pPr marL="0" marR="0" indent="0" algn="ctr" defTabSz="914400" rtl="0" eaLnBrk="1" fontAlgn="ctr" latinLnBrk="0" hangingPunct="1">
              <a:lnSpc>
                <a:spcPct val="100000"/>
              </a:lnSpc>
              <a:spcBef>
                <a:spcPct val="0"/>
              </a:spcBef>
              <a:spcAft>
                <a:spcPct val="0"/>
              </a:spcAft>
              <a:buClrTx/>
              <a:buSzTx/>
              <a:buFontTx/>
              <a:buNone/>
              <a:tabLst/>
            </a:pPr>
            <a:r>
              <a:rPr lang="en-US" altLang="ja-JP" sz="2000" dirty="0">
                <a:solidFill>
                  <a:schemeClr val="bg1"/>
                </a:solidFill>
                <a:effectLst>
                  <a:outerShdw blurRad="38100" dist="38100" dir="2700000" algn="tl">
                    <a:srgbClr val="000000">
                      <a:alpha val="43137"/>
                    </a:srgbClr>
                  </a:outerShdw>
                </a:effectLst>
                <a:latin typeface="+mj-lt"/>
                <a:ea typeface="+mn-ea"/>
              </a:rPr>
              <a:t>/dev/pmem0</a:t>
            </a:r>
            <a:endParaRPr kumimoji="1" lang="ja-JP" altLang="en-US" sz="2000" b="0" i="0" u="none" strike="noStrike" cap="none" normalizeH="0" baseline="0" dirty="0" err="1">
              <a:ln>
                <a:noFill/>
              </a:ln>
              <a:solidFill>
                <a:schemeClr val="bg1"/>
              </a:solidFill>
              <a:effectLst>
                <a:outerShdw blurRad="38100" dist="38100" dir="2700000" algn="tl">
                  <a:srgbClr val="000000">
                    <a:alpha val="43137"/>
                  </a:srgbClr>
                </a:outerShdw>
              </a:effectLst>
              <a:latin typeface="+mj-lt"/>
              <a:ea typeface="+mn-ea"/>
            </a:endParaRPr>
          </a:p>
        </p:txBody>
      </p:sp>
      <p:sp>
        <p:nvSpPr>
          <p:cNvPr id="59" name="正方形/長方形 58"/>
          <p:cNvSpPr/>
          <p:nvPr/>
        </p:nvSpPr>
        <p:spPr bwMode="gray">
          <a:xfrm>
            <a:off x="5436095" y="4077072"/>
            <a:ext cx="1728191" cy="620564"/>
          </a:xfrm>
          <a:prstGeom prst="rect">
            <a:avLst/>
          </a:prstGeom>
          <a:solidFill>
            <a:schemeClr val="bg1">
              <a:lumMod val="50000"/>
              <a:alpha val="91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solidFill>
                  <a:schemeClr val="bg1"/>
                </a:solidFill>
                <a:effectLst>
                  <a:outerShdw blurRad="38100" dist="38100" dir="2700000" algn="tl">
                    <a:srgbClr val="000000">
                      <a:alpha val="43137"/>
                    </a:srgbClr>
                  </a:outerShdw>
                </a:effectLst>
                <a:latin typeface="+mj-lt"/>
                <a:ea typeface="+mn-ea"/>
              </a:rPr>
              <a:t>namespace1.0</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solidFill>
                  <a:schemeClr val="bg1"/>
                </a:solidFill>
                <a:effectLst>
                  <a:outerShdw blurRad="38100" dist="38100" dir="2700000" algn="tl">
                    <a:srgbClr val="000000">
                      <a:alpha val="43137"/>
                    </a:srgbClr>
                  </a:outerShdw>
                </a:effectLst>
                <a:latin typeface="+mj-lt"/>
                <a:ea typeface="+mn-ea"/>
              </a:rPr>
              <a:t>/dev/pmem1s</a:t>
            </a:r>
            <a:endParaRPr kumimoji="1" lang="ja-JP" altLang="en-US" b="0" i="0" u="none" strike="noStrike" cap="none" normalizeH="0" baseline="0" dirty="0" err="1">
              <a:ln>
                <a:noFill/>
              </a:ln>
              <a:solidFill>
                <a:schemeClr val="bg1"/>
              </a:solidFill>
              <a:effectLst>
                <a:outerShdw blurRad="38100" dist="38100" dir="2700000" algn="tl">
                  <a:srgbClr val="000000">
                    <a:alpha val="43137"/>
                  </a:srgbClr>
                </a:outerShdw>
              </a:effectLst>
              <a:latin typeface="+mj-lt"/>
              <a:ea typeface="+mn-ea"/>
            </a:endParaRPr>
          </a:p>
        </p:txBody>
      </p:sp>
      <p:sp>
        <p:nvSpPr>
          <p:cNvPr id="60" name="正方形/長方形 59"/>
          <p:cNvSpPr/>
          <p:nvPr/>
        </p:nvSpPr>
        <p:spPr bwMode="gray">
          <a:xfrm>
            <a:off x="7164287" y="4077072"/>
            <a:ext cx="1656185" cy="620564"/>
          </a:xfrm>
          <a:prstGeom prst="rect">
            <a:avLst/>
          </a:prstGeom>
          <a:solidFill>
            <a:schemeClr val="bg1">
              <a:lumMod val="50000"/>
              <a:alpha val="91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solidFill>
                  <a:schemeClr val="bg1"/>
                </a:solidFill>
                <a:effectLst>
                  <a:outerShdw blurRad="38100" dist="38100" dir="2700000" algn="tl">
                    <a:srgbClr val="000000">
                      <a:alpha val="43137"/>
                    </a:srgbClr>
                  </a:outerShdw>
                </a:effectLst>
                <a:latin typeface="+mj-lt"/>
                <a:ea typeface="+mn-ea"/>
              </a:rPr>
              <a:t>namespace1.1</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solidFill>
                  <a:schemeClr val="bg1"/>
                </a:solidFill>
                <a:effectLst>
                  <a:outerShdw blurRad="38100" dist="38100" dir="2700000" algn="tl">
                    <a:srgbClr val="000000">
                      <a:alpha val="43137"/>
                    </a:srgbClr>
                  </a:outerShdw>
                </a:effectLst>
                <a:latin typeface="+mj-lt"/>
                <a:ea typeface="+mn-ea"/>
              </a:rPr>
              <a:t>/dev/pmem1.1</a:t>
            </a:r>
            <a:endParaRPr kumimoji="1" lang="ja-JP" altLang="en-US" b="0" i="0" u="none" strike="noStrike" cap="none" normalizeH="0" baseline="0" dirty="0" err="1">
              <a:ln>
                <a:noFill/>
              </a:ln>
              <a:solidFill>
                <a:schemeClr val="bg1"/>
              </a:solidFill>
              <a:effectLst>
                <a:outerShdw blurRad="38100" dist="38100" dir="2700000" algn="tl">
                  <a:srgbClr val="000000">
                    <a:alpha val="43137"/>
                  </a:srgbClr>
                </a:outerShdw>
              </a:effectLst>
              <a:latin typeface="+mj-lt"/>
              <a:ea typeface="+mn-ea"/>
            </a:endParaRPr>
          </a:p>
        </p:txBody>
      </p:sp>
      <p:sp>
        <p:nvSpPr>
          <p:cNvPr id="61" name="正方形/長方形 60"/>
          <p:cNvSpPr/>
          <p:nvPr/>
        </p:nvSpPr>
        <p:spPr bwMode="gray">
          <a:xfrm>
            <a:off x="5436096" y="4991677"/>
            <a:ext cx="1908212" cy="575527"/>
          </a:xfrm>
          <a:prstGeom prst="rect">
            <a:avLst/>
          </a:prstGeom>
          <a:solidFill>
            <a:schemeClr val="bg1">
              <a:lumMod val="50000"/>
              <a:alpha val="91000"/>
            </a:schemeClr>
          </a:solidFill>
          <a:ln w="25400" cap="flat" cmpd="sng" algn="ctr">
            <a:solidFill>
              <a:schemeClr val="tx1"/>
            </a:solidFill>
            <a:prstDash val="solid"/>
            <a:round/>
            <a:headEnd type="none" w="med" len="med"/>
            <a:tailEnd type="none" w="med" len="med"/>
          </a:ln>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b="0" i="0" u="none" strike="noStrike" cap="none" normalizeH="0" baseline="0" dirty="0">
                <a:ln>
                  <a:noFill/>
                </a:ln>
                <a:solidFill>
                  <a:schemeClr val="bg1"/>
                </a:solidFill>
                <a:effectLst>
                  <a:outerShdw blurRad="38100" dist="38100" dir="2700000" algn="tl">
                    <a:srgbClr val="000000">
                      <a:alpha val="43137"/>
                    </a:srgbClr>
                  </a:outerShdw>
                </a:effectLst>
                <a:latin typeface="+mj-lt"/>
                <a:ea typeface="+mn-ea"/>
              </a:rPr>
              <a:t>namespac2.0</a:t>
            </a:r>
          </a:p>
          <a:p>
            <a:pPr marL="0" marR="0" indent="0" algn="l" defTabSz="914400" rtl="0" eaLnBrk="1" fontAlgn="ctr" latinLnBrk="0" hangingPunct="1">
              <a:lnSpc>
                <a:spcPct val="100000"/>
              </a:lnSpc>
              <a:spcBef>
                <a:spcPct val="0"/>
              </a:spcBef>
              <a:spcAft>
                <a:spcPct val="0"/>
              </a:spcAft>
              <a:buClrTx/>
              <a:buSzTx/>
              <a:buFontTx/>
              <a:buNone/>
              <a:tabLst/>
            </a:pPr>
            <a:r>
              <a:rPr lang="en-US" altLang="ja-JP" dirty="0">
                <a:solidFill>
                  <a:schemeClr val="bg1"/>
                </a:solidFill>
                <a:effectLst>
                  <a:outerShdw blurRad="38100" dist="38100" dir="2700000" algn="tl">
                    <a:srgbClr val="000000">
                      <a:alpha val="43137"/>
                    </a:srgbClr>
                  </a:outerShdw>
                </a:effectLst>
                <a:latin typeface="+mj-lt"/>
                <a:ea typeface="+mn-ea"/>
              </a:rPr>
              <a:t>/dev/dax2</a:t>
            </a:r>
            <a:endParaRPr kumimoji="1" lang="ja-JP" altLang="en-US" b="0" i="0" u="none" strike="noStrike" cap="none" normalizeH="0" baseline="0" dirty="0" err="1">
              <a:ln>
                <a:noFill/>
              </a:ln>
              <a:solidFill>
                <a:schemeClr val="bg1"/>
              </a:solidFill>
              <a:effectLst>
                <a:outerShdw blurRad="38100" dist="38100" dir="2700000" algn="tl">
                  <a:srgbClr val="000000">
                    <a:alpha val="43137"/>
                  </a:srgbClr>
                </a:outerShdw>
              </a:effectLst>
              <a:latin typeface="+mj-lt"/>
              <a:ea typeface="+mn-ea"/>
            </a:endParaRPr>
          </a:p>
        </p:txBody>
      </p:sp>
      <p:sp>
        <p:nvSpPr>
          <p:cNvPr id="49" name="テキスト ボックス 48"/>
          <p:cNvSpPr txBox="1"/>
          <p:nvPr/>
        </p:nvSpPr>
        <p:spPr>
          <a:xfrm>
            <a:off x="3635894" y="4166820"/>
            <a:ext cx="1800201" cy="400110"/>
          </a:xfrm>
          <a:prstGeom prst="rect">
            <a:avLst/>
          </a:prstGeom>
          <a:noFill/>
        </p:spPr>
        <p:txBody>
          <a:bodyPr wrap="square" rtlCol="0">
            <a:spAutoFit/>
          </a:bodyPr>
          <a:lstStyle/>
          <a:p>
            <a:r>
              <a:rPr lang="en-US" altLang="ja-JP" sz="2000" dirty="0">
                <a:solidFill>
                  <a:schemeClr val="tx1">
                    <a:lumMod val="85000"/>
                    <a:lumOff val="15000"/>
                  </a:schemeClr>
                </a:solidFill>
                <a:latin typeface="+mn-lt"/>
              </a:rPr>
              <a:t>(region 0)</a:t>
            </a:r>
          </a:p>
        </p:txBody>
      </p:sp>
    </p:spTree>
    <p:extLst>
      <p:ext uri="{BB962C8B-B14F-4D97-AF65-F5344CB8AC3E}">
        <p14:creationId xmlns:p14="http://schemas.microsoft.com/office/powerpoint/2010/main" val="3938392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DATEFORMAT" val="-1"/>
</p:tagLst>
</file>

<file path=ppt/theme/theme1.xml><?xml version="1.0" encoding="utf-8"?>
<a:theme xmlns:a="http://schemas.openxmlformats.org/drawingml/2006/main" name="F_Tool_2_JA_R">
  <a:themeElements>
    <a:clrScheme name="コーポレートカラー_v2">
      <a:dk1>
        <a:srgbClr val="000000"/>
      </a:dk1>
      <a:lt1>
        <a:srgbClr val="FFFFFF"/>
      </a:lt1>
      <a:dk2>
        <a:srgbClr val="000000"/>
      </a:dk2>
      <a:lt2>
        <a:srgbClr val="EEEEEE"/>
      </a:lt2>
      <a:accent1>
        <a:srgbClr val="87867E"/>
      </a:accent1>
      <a:accent2>
        <a:srgbClr val="A30B1A"/>
      </a:accent2>
      <a:accent3>
        <a:srgbClr val="B1B1AC"/>
      </a:accent3>
      <a:accent4>
        <a:srgbClr val="DAD9D6"/>
      </a:accent4>
      <a:accent5>
        <a:srgbClr val="706F67"/>
      </a:accent5>
      <a:accent6>
        <a:srgbClr val="C6C6C0"/>
      </a:accent6>
      <a:hlink>
        <a:srgbClr val="105D9C"/>
      </a:hlink>
      <a:folHlink>
        <a:srgbClr val="4B4595"/>
      </a:folHlink>
    </a:clrScheme>
    <a:fontScheme name="F_Tool_2_JA_R">
      <a:majorFont>
        <a:latin typeface="Arial"/>
        <a:ea typeface="ＭＳ Ｐゴシック"/>
        <a:cs typeface=""/>
      </a:majorFont>
      <a:minorFont>
        <a:latin typeface="Arial"/>
        <a:ea typeface="ＭＳ Ｐゴシック"/>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rgbClr val="DAD9D6"/>
        </a:solidFill>
        <a:ln w="9525" cap="flat" cmpd="sng" algn="ctr">
          <a:solidFill>
            <a:srgbClr val="B1B1AC"/>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marL="0" marR="0" indent="0" algn="ctr" defTabSz="914400" rtl="0" eaLnBrk="1" fontAlgn="ctr" latinLnBrk="0" hangingPunct="1">
          <a:lnSpc>
            <a:spcPct val="100000"/>
          </a:lnSpc>
          <a:spcBef>
            <a:spcPct val="0"/>
          </a:spcBef>
          <a:spcAft>
            <a:spcPct val="0"/>
          </a:spcAft>
          <a:buClrTx/>
          <a:buSzTx/>
          <a:buFontTx/>
          <a:buNone/>
          <a:tabLst/>
          <a:defRPr kumimoji="1" sz="1800" b="0" i="0" u="none" strike="noStrike" cap="none" normalizeH="0" baseline="0" dirty="0" err="1" smtClean="0">
            <a:ln>
              <a:noFill/>
            </a:ln>
            <a:effectLst/>
            <a:latin typeface="+mj-lt"/>
            <a:ea typeface="+mn-ea"/>
          </a:defRPr>
        </a:defPPr>
      </a:lstStyle>
    </a:spDef>
    <a:lnDef>
      <a:spPr bwMode="auto">
        <a:xfrm>
          <a:off x="0" y="0"/>
          <a:ext cx="1" cy="1"/>
        </a:xfrm>
        <a:custGeom>
          <a:avLst/>
          <a:gdLst/>
          <a:ahLst/>
          <a:cxnLst/>
          <a:rect l="0" t="0" r="0" b="0"/>
          <a:pathLst/>
        </a:cu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ctr" latinLnBrk="0" hangingPunct="1">
          <a:lnSpc>
            <a:spcPct val="100000"/>
          </a:lnSpc>
          <a:spcBef>
            <a:spcPct val="0"/>
          </a:spcBef>
          <a:spcAft>
            <a:spcPct val="0"/>
          </a:spcAft>
          <a:buClrTx/>
          <a:buSzTx/>
          <a:buFontTx/>
          <a:buNone/>
          <a:tabLst/>
          <a:defRPr kumimoji="1" lang="ja-JP" altLang="en-US" sz="1800" b="0" i="0" u="none" strike="noStrike" cap="none" normalizeH="0" baseline="0" smtClean="0">
            <a:ln>
              <a:noFill/>
            </a:ln>
            <a:solidFill>
              <a:srgbClr val="000000"/>
            </a:solidFill>
            <a:effectLst/>
            <a:latin typeface="ＭＳ Ｐゴシック" pitchFamily="50" charset="-128"/>
            <a:ea typeface="ＭＳ Ｐゴシック" pitchFamily="50" charset="-128"/>
          </a:defRPr>
        </a:defPPr>
      </a:lstStyle>
    </a:lnDef>
    <a:txDef>
      <a:spPr>
        <a:noFill/>
      </a:spPr>
      <a:bodyPr wrap="square" rtlCol="0">
        <a:spAutoFit/>
      </a:bodyPr>
      <a:lstStyle>
        <a:defPPr>
          <a:defRPr kumimoji="1" dirty="0" smtClean="0">
            <a:latin typeface="+mn-lt"/>
          </a:defRPr>
        </a:defPPr>
      </a:lstStyle>
    </a:txDef>
  </a:objectDefaults>
  <a:extraClrSchemeLst>
    <a:extraClrScheme>
      <a:clrScheme name="F_Tool_2_JA_R 1">
        <a:dk1>
          <a:srgbClr val="000000"/>
        </a:dk1>
        <a:lt1>
          <a:srgbClr val="FFFFFF"/>
        </a:lt1>
        <a:dk2>
          <a:srgbClr val="000000"/>
        </a:dk2>
        <a:lt2>
          <a:srgbClr val="B1B1AC"/>
        </a:lt2>
        <a:accent1>
          <a:srgbClr val="F8C6C5"/>
        </a:accent1>
        <a:accent2>
          <a:srgbClr val="B22B30"/>
        </a:accent2>
        <a:accent3>
          <a:srgbClr val="FFFFFF"/>
        </a:accent3>
        <a:accent4>
          <a:srgbClr val="000000"/>
        </a:accent4>
        <a:accent5>
          <a:srgbClr val="FBDFDF"/>
        </a:accent5>
        <a:accent6>
          <a:srgbClr val="A1262A"/>
        </a:accent6>
        <a:hlink>
          <a:srgbClr val="105D9C"/>
        </a:hlink>
        <a:folHlink>
          <a:srgbClr val="4B4595"/>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4339</Words>
  <Application>Microsoft Macintosh PowerPoint</Application>
  <PresentationFormat>On-screen Show (4:3)</PresentationFormat>
  <Paragraphs>693</Paragraphs>
  <Slides>42</Slides>
  <Notes>17</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42</vt:i4>
      </vt:variant>
    </vt:vector>
  </HeadingPairs>
  <TitlesOfParts>
    <vt:vector size="50" baseType="lpstr">
      <vt:lpstr>メイリオ</vt:lpstr>
      <vt:lpstr>ＭＳ ゴシック</vt:lpstr>
      <vt:lpstr>ＭＳ Ｐゴシック</vt:lpstr>
      <vt:lpstr>ＭＳ Ｐ明朝</vt:lpstr>
      <vt:lpstr>MS UI Gothic</vt:lpstr>
      <vt:lpstr>Arial</vt:lpstr>
      <vt:lpstr>Wingdings</vt:lpstr>
      <vt:lpstr>F_Tool_2_JA_R</vt:lpstr>
      <vt:lpstr>The ideal and reality of NVDIMM RAS</vt:lpstr>
      <vt:lpstr>Agenda</vt:lpstr>
      <vt:lpstr>Introduction of NVDIMM</vt:lpstr>
      <vt:lpstr>NVDIMM is coming</vt:lpstr>
      <vt:lpstr>Impact of NVDIMM</vt:lpstr>
      <vt:lpstr>Filesystem is still useful for traditional software</vt:lpstr>
      <vt:lpstr>Interfaces of NVDIMM</vt:lpstr>
      <vt:lpstr>Region and Namespace(1/2)</vt:lpstr>
      <vt:lpstr>Region and Namespace (2/2)</vt:lpstr>
      <vt:lpstr>Management command </vt:lpstr>
      <vt:lpstr>ACPI spec for NVDIMM</vt:lpstr>
      <vt:lpstr>Replacement of NVDIMM</vt:lpstr>
      <vt:lpstr>NVDIMM may be broken</vt:lpstr>
      <vt:lpstr>Question </vt:lpstr>
      <vt:lpstr>Answer</vt:lpstr>
      <vt:lpstr>Replacing broken NVDIMM is complex (1/2)</vt:lpstr>
      <vt:lpstr>Replacing broken NVDIMM is complex(2/2)</vt:lpstr>
      <vt:lpstr>What I developed</vt:lpstr>
      <vt:lpstr>To show broken NVDIMM</vt:lpstr>
      <vt:lpstr>display bad block information (1/2)</vt:lpstr>
      <vt:lpstr>display bad block information (2/2)</vt:lpstr>
      <vt:lpstr>To show NVDIMM device location (1/2)</vt:lpstr>
      <vt:lpstr>To show NVDIMM device location (2/2)</vt:lpstr>
      <vt:lpstr>Example of SMBIOS Handle of ndctl</vt:lpstr>
      <vt:lpstr>dmidecode can show the location of DIMM</vt:lpstr>
      <vt:lpstr>How to distinguish all namespaces on the DIMM</vt:lpstr>
      <vt:lpstr>NVDIMM Monitoring Daemon</vt:lpstr>
      <vt:lpstr>Who am I?</vt:lpstr>
      <vt:lpstr>Why the status of NVDIMM must be monitored?</vt:lpstr>
      <vt:lpstr>Ndctl monitor</vt:lpstr>
      <vt:lpstr>Features of ndctl monitor (1/3)</vt:lpstr>
      <vt:lpstr>Features of ndctl monitor (2/3)</vt:lpstr>
      <vt:lpstr>Features of ndctl monitor (3/3)</vt:lpstr>
      <vt:lpstr>ACPI supports for NVDIMM</vt:lpstr>
      <vt:lpstr>Architecture of ndctl monitor</vt:lpstr>
      <vt:lpstr>Sample of output notification</vt:lpstr>
      <vt:lpstr>How to start ndctl monitor</vt:lpstr>
      <vt:lpstr>Demo</vt:lpstr>
      <vt:lpstr>Summary and Future work</vt:lpstr>
      <vt:lpstr>PowerPoint Presentation</vt:lpstr>
      <vt:lpstr>Emulation of NVDIMM</vt:lpstr>
      <vt:lpstr>Types of NVDIMM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2018-10-11T01:37:22Z</dcterms:created>
  <dcterms:modified xsi:type="dcterms:W3CDTF">2018-10-13T13:43:59Z</dcterms:modified>
  <cp:category>Publicly Available Information</cp:category>
</cp:coreProperties>
</file>

<file path=docProps/thumbnail.jpeg>
</file>